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4"/>
  </p:sldMasterIdLst>
  <p:notesMasterIdLst>
    <p:notesMasterId r:id="rId23"/>
  </p:notesMasterIdLst>
  <p:handoutMasterIdLst>
    <p:handoutMasterId r:id="rId24"/>
  </p:handoutMasterIdLst>
  <p:sldIdLst>
    <p:sldId id="377" r:id="rId5"/>
    <p:sldId id="392" r:id="rId6"/>
    <p:sldId id="460" r:id="rId7"/>
    <p:sldId id="461" r:id="rId8"/>
    <p:sldId id="491" r:id="rId9"/>
    <p:sldId id="481" r:id="rId10"/>
    <p:sldId id="462" r:id="rId11"/>
    <p:sldId id="463" r:id="rId12"/>
    <p:sldId id="464" r:id="rId13"/>
    <p:sldId id="465" r:id="rId14"/>
    <p:sldId id="469" r:id="rId15"/>
    <p:sldId id="482" r:id="rId16"/>
    <p:sldId id="484" r:id="rId17"/>
    <p:sldId id="485" r:id="rId18"/>
    <p:sldId id="486" r:id="rId19"/>
    <p:sldId id="489" r:id="rId20"/>
    <p:sldId id="442" r:id="rId21"/>
    <p:sldId id="4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E756015-7018-467D-BC35-FC33C0D7942F}">
          <p14:sldIdLst>
            <p14:sldId id="377"/>
            <p14:sldId id="392"/>
            <p14:sldId id="460"/>
            <p14:sldId id="461"/>
            <p14:sldId id="491"/>
            <p14:sldId id="481"/>
            <p14:sldId id="462"/>
            <p14:sldId id="463"/>
            <p14:sldId id="464"/>
            <p14:sldId id="465"/>
            <p14:sldId id="469"/>
            <p14:sldId id="482"/>
            <p14:sldId id="484"/>
            <p14:sldId id="485"/>
            <p14:sldId id="486"/>
            <p14:sldId id="489"/>
          </p14:sldIdLst>
        </p14:section>
        <p14:section name="Closing Slides" id="{55BF9DDC-D272-4EB0-9142-C46F45D8EBD4}">
          <p14:sldIdLst>
            <p14:sldId id="442"/>
            <p14:sldId id="4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nderson , Turi (US - Seattle)"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5C82D"/>
    <a:srgbClr val="FFFFFD"/>
    <a:srgbClr val="FFAE1D"/>
    <a:srgbClr val="FFC901"/>
    <a:srgbClr val="000000"/>
    <a:srgbClr val="00EBDF"/>
    <a:srgbClr val="F7F5F3"/>
    <a:srgbClr val="EAE8E5"/>
    <a:srgbClr val="EFEDEA"/>
    <a:srgbClr val="00F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B503E-8045-2C47-9361-3B17075BBAA3}" v="28" dt="2020-06-18T12:05:42.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7" autoAdjust="0"/>
    <p:restoredTop sz="81905" autoAdjust="0"/>
  </p:normalViewPr>
  <p:slideViewPr>
    <p:cSldViewPr snapToGrid="0" snapToObjects="1" showGuides="1">
      <p:cViewPr varScale="1">
        <p:scale>
          <a:sx n="128" d="100"/>
          <a:sy n="128" d="100"/>
        </p:scale>
        <p:origin x="560"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3291"/>
    </p:cViewPr>
  </p:sorterViewPr>
  <p:notesViewPr>
    <p:cSldViewPr snapToGrid="0" snapToObjects="1">
      <p:cViewPr varScale="1">
        <p:scale>
          <a:sx n="65" d="100"/>
          <a:sy n="65" d="100"/>
        </p:scale>
        <p:origin x="2811"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3EEADE-084D-EF46-9E06-49157D51E4F3}" type="datetimeFigureOut">
              <a:rPr lang="en-US" smtClean="0"/>
              <a:t>6/19/20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5D719-9150-F743-805E-17E4DF1A376C}" type="slidenum">
              <a:rPr lang="en-US" smtClean="0"/>
              <a:t>‹#›</a:t>
            </a:fld>
            <a:endParaRPr lang="en-US"/>
          </a:p>
        </p:txBody>
      </p:sp>
    </p:spTree>
    <p:extLst>
      <p:ext uri="{BB962C8B-B14F-4D97-AF65-F5344CB8AC3E}">
        <p14:creationId xmlns:p14="http://schemas.microsoft.com/office/powerpoint/2010/main" val="334385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03A04-0626-44D4-B6D6-43B9D98023FD}" type="datetimeFigureOut">
              <a:rPr lang="en-US" smtClean="0"/>
              <a:t>6/19/20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34052-12FB-4B01-8A2E-D87AD7371E95}" type="slidenum">
              <a:rPr lang="en-US" smtClean="0"/>
              <a:t>‹#›</a:t>
            </a:fld>
            <a:endParaRPr lang="en-US"/>
          </a:p>
        </p:txBody>
      </p:sp>
    </p:spTree>
    <p:extLst>
      <p:ext uri="{BB962C8B-B14F-4D97-AF65-F5344CB8AC3E}">
        <p14:creationId xmlns:p14="http://schemas.microsoft.com/office/powerpoint/2010/main" val="49021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dirty="0"/>
          </a:p>
        </p:txBody>
      </p:sp>
      <p:sp>
        <p:nvSpPr>
          <p:cNvPr id="4" name="Slide Number Placeholder 3"/>
          <p:cNvSpPr>
            <a:spLocks noGrp="1"/>
          </p:cNvSpPr>
          <p:nvPr>
            <p:ph type="sldNum" sz="quarter" idx="10"/>
          </p:nvPr>
        </p:nvSpPr>
        <p:spPr/>
        <p:txBody>
          <a:bodyPr/>
          <a:lstStyle/>
          <a:p>
            <a:fld id="{08A34052-12FB-4B01-8A2E-D87AD7371E95}" type="slidenum">
              <a:rPr lang="en-US" smtClean="0"/>
              <a:t>1</a:t>
            </a:fld>
            <a:endParaRPr lang="en-US"/>
          </a:p>
        </p:txBody>
      </p:sp>
    </p:spTree>
    <p:extLst>
      <p:ext uri="{BB962C8B-B14F-4D97-AF65-F5344CB8AC3E}">
        <p14:creationId xmlns:p14="http://schemas.microsoft.com/office/powerpoint/2010/main" val="166456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2</a:t>
            </a:fld>
            <a:endParaRPr lang="en-US"/>
          </a:p>
        </p:txBody>
      </p:sp>
    </p:spTree>
    <p:extLst>
      <p:ext uri="{BB962C8B-B14F-4D97-AF65-F5344CB8AC3E}">
        <p14:creationId xmlns:p14="http://schemas.microsoft.com/office/powerpoint/2010/main" val="54863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12</a:t>
            </a:fld>
            <a:endParaRPr lang="en-US"/>
          </a:p>
        </p:txBody>
      </p:sp>
    </p:spTree>
    <p:extLst>
      <p:ext uri="{BB962C8B-B14F-4D97-AF65-F5344CB8AC3E}">
        <p14:creationId xmlns:p14="http://schemas.microsoft.com/office/powerpoint/2010/main" val="839623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4887117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GB"/>
              <a:t>Click icon to add picture</a:t>
            </a:r>
            <a:endParaRPr lang="en-US" dirty="0"/>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136007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GB"/>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GB"/>
              <a:t>Click to edit Master text styles</a:t>
            </a:r>
          </a:p>
        </p:txBody>
      </p:sp>
    </p:spTree>
    <p:extLst>
      <p:ext uri="{BB962C8B-B14F-4D97-AF65-F5344CB8AC3E}">
        <p14:creationId xmlns:p14="http://schemas.microsoft.com/office/powerpoint/2010/main" val="246991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GB"/>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GB"/>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409242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GB"/>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95184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GB"/>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173107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9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12671283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35889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userDrawn="1"/>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2018 Deloitte Development LLC. All rights reserved.</a:t>
            </a:r>
          </a:p>
        </p:txBody>
      </p:sp>
    </p:spTree>
    <p:extLst>
      <p:ext uri="{BB962C8B-B14F-4D97-AF65-F5344CB8AC3E}">
        <p14:creationId xmlns:p14="http://schemas.microsoft.com/office/powerpoint/2010/main" val="2052937708"/>
      </p:ext>
    </p:extLst>
  </p:cSld>
  <p:clrMap bg1="lt1" tx1="dk1" bg2="lt2" tx2="dk2" accent1="accent1" accent2="accent2" accent3="accent3" accent4="accent4" accent5="accent5" accent6="accent6" hlink="hlink" folHlink="folHlink"/>
  <p:sldLayoutIdLst>
    <p:sldLayoutId id="2147483817" r:id="rId1"/>
    <p:sldLayoutId id="2147483831" r:id="rId2"/>
    <p:sldLayoutId id="2147483808" r:id="rId3"/>
    <p:sldLayoutId id="2147483810" r:id="rId4"/>
    <p:sldLayoutId id="2147483809" r:id="rId5"/>
    <p:sldLayoutId id="2147483828" r:id="rId6"/>
    <p:sldLayoutId id="2147483814" r:id="rId7"/>
    <p:sldLayoutId id="2147483815" r:id="rId8"/>
    <p:sldLayoutId id="2147483827" r:id="rId9"/>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eno.land/x/%3cpackage_nam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deno.land/std/log/mod.ts"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2" y="5385077"/>
            <a:ext cx="4407673" cy="478209"/>
          </a:xfrm>
        </p:spPr>
        <p:txBody>
          <a:bodyPr/>
          <a:lstStyle/>
          <a:p>
            <a:r>
              <a:rPr lang="en-US" dirty="0" err="1"/>
              <a:t>Deno</a:t>
            </a:r>
            <a:endParaRPr lang="en-US" dirty="0"/>
          </a:p>
        </p:txBody>
      </p:sp>
      <p:sp>
        <p:nvSpPr>
          <p:cNvPr id="5" name="Text Placeholder 4"/>
          <p:cNvSpPr>
            <a:spLocks noGrp="1"/>
          </p:cNvSpPr>
          <p:nvPr>
            <p:ph type="body" sz="quarter" idx="16"/>
          </p:nvPr>
        </p:nvSpPr>
        <p:spPr/>
        <p:txBody>
          <a:bodyPr/>
          <a:lstStyle/>
          <a:p>
            <a:r>
              <a:rPr lang="en-US" dirty="0"/>
              <a:t>A brand new JavaScript runtime for backend</a:t>
            </a:r>
          </a:p>
        </p:txBody>
      </p:sp>
      <p:sp>
        <p:nvSpPr>
          <p:cNvPr id="6" name="Text Placeholder 5"/>
          <p:cNvSpPr>
            <a:spLocks noGrp="1"/>
          </p:cNvSpPr>
          <p:nvPr>
            <p:ph type="body" sz="quarter" idx="17"/>
          </p:nvPr>
        </p:nvSpPr>
        <p:spPr/>
        <p:txBody>
          <a:bodyPr/>
          <a:lstStyle/>
          <a:p>
            <a:r>
              <a:rPr lang="en-US" dirty="0"/>
              <a:t>JUNE 18, 2020</a:t>
            </a:r>
          </a:p>
        </p:txBody>
      </p:sp>
      <p:pic>
        <p:nvPicPr>
          <p:cNvPr id="7" name="Picture Placeholder 6">
            <a:extLst>
              <a:ext uri="{FF2B5EF4-FFF2-40B4-BE49-F238E27FC236}">
                <a16:creationId xmlns:a16="http://schemas.microsoft.com/office/drawing/2014/main" id="{C7EFAEF9-9374-1C43-AB97-EBDA997CF9DA}"/>
              </a:ext>
            </a:extLst>
          </p:cNvPr>
          <p:cNvPicPr>
            <a:picLocks noGrp="1" noChangeAspect="1"/>
          </p:cNvPicPr>
          <p:nvPr>
            <p:ph type="pic" sz="quarter" idx="19"/>
          </p:nvPr>
        </p:nvPicPr>
        <p:blipFill>
          <a:blip r:embed="rId3"/>
          <a:srcRect t="92" b="92"/>
          <a:stretch>
            <a:fillRect/>
          </a:stretch>
        </p:blipFill>
        <p:spPr>
          <a:xfrm>
            <a:off x="5322075" y="0"/>
            <a:ext cx="6869925" cy="6858000"/>
          </a:xfrm>
          <a:prstGeom prst="rect">
            <a:avLst/>
          </a:prstGeom>
        </p:spPr>
      </p:pic>
    </p:spTree>
    <p:extLst>
      <p:ext uri="{BB962C8B-B14F-4D97-AF65-F5344CB8AC3E}">
        <p14:creationId xmlns:p14="http://schemas.microsoft.com/office/powerpoint/2010/main" val="14337050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a:xfrm>
            <a:off x="914400" y="804672"/>
            <a:ext cx="4362994" cy="1024128"/>
          </a:xfrm>
        </p:spPr>
        <p:txBody>
          <a:bodyPr/>
          <a:lstStyle/>
          <a:p>
            <a:r>
              <a:rPr lang="en-US" dirty="0" err="1"/>
              <a:t>Deno</a:t>
            </a:r>
            <a:r>
              <a:rPr lang="en-US" dirty="0"/>
              <a:t> secure execution</a:t>
            </a:r>
          </a:p>
        </p:txBody>
      </p:sp>
      <p:sp>
        <p:nvSpPr>
          <p:cNvPr id="41" name="Text Placeholder 2"/>
          <p:cNvSpPr>
            <a:spLocks noGrp="1"/>
          </p:cNvSpPr>
          <p:nvPr>
            <p:ph type="body" sz="quarter" idx="16"/>
          </p:nvPr>
        </p:nvSpPr>
        <p:spPr>
          <a:xfrm>
            <a:off x="914399" y="1828800"/>
            <a:ext cx="7298575" cy="4224528"/>
          </a:xfrm>
        </p:spPr>
        <p:txBody>
          <a:bodyPr/>
          <a:lstStyle/>
          <a:p>
            <a:pPr marL="285750" indent="-285750">
              <a:buFont typeface="Arial" panose="020B0604020202020204" pitchFamily="34" charset="0"/>
              <a:buChar char="•"/>
            </a:pPr>
            <a:r>
              <a:rPr lang="en-US" sz="1800" dirty="0"/>
              <a:t>By default, compared to Node, </a:t>
            </a:r>
            <a:r>
              <a:rPr lang="en-US" sz="1800" dirty="0" err="1"/>
              <a:t>Deno</a:t>
            </a:r>
            <a:r>
              <a:rPr lang="en-US" sz="1800" dirty="0"/>
              <a:t> won’t let a program access disk, network, subprocesses or environmental variables.</a:t>
            </a:r>
          </a:p>
          <a:p>
            <a:pPr marL="285750" indent="-285750">
              <a:buFont typeface="Arial" panose="020B0604020202020204" pitchFamily="34" charset="0"/>
              <a:buChar char="•"/>
            </a:pPr>
            <a:r>
              <a:rPr lang="en-US" sz="1800" dirty="0"/>
              <a:t>To enable such access, for example you can use the following flags for disk access or network:</a:t>
            </a:r>
          </a:p>
          <a:p>
            <a:r>
              <a:rPr lang="en-US" sz="1800" dirty="0"/>
              <a:t>	--allow-read or more specific –allow-read=/</a:t>
            </a:r>
            <a:r>
              <a:rPr lang="en-US" sz="1800" dirty="0" err="1"/>
              <a:t>tmp</a:t>
            </a:r>
            <a:endParaRPr lang="en-US" sz="1800" dirty="0"/>
          </a:p>
          <a:p>
            <a:r>
              <a:rPr lang="en-US" sz="1800" dirty="0"/>
              <a:t>	--allow-net=</a:t>
            </a:r>
            <a:r>
              <a:rPr lang="en-US" sz="1800" dirty="0" err="1"/>
              <a:t>google.com</a:t>
            </a:r>
            <a:endParaRPr lang="en-US" sz="1800" dirty="0"/>
          </a:p>
          <a:p>
            <a:pPr marL="285750" indent="-285750">
              <a:buFont typeface="Arial" panose="020B0604020202020204" pitchFamily="34" charset="0"/>
              <a:buChar char="•"/>
            </a:pPr>
            <a:r>
              <a:rPr lang="en-US" sz="1800" dirty="0"/>
              <a:t>Another security improvement in </a:t>
            </a:r>
            <a:r>
              <a:rPr lang="en-US" sz="1800" dirty="0" err="1"/>
              <a:t>Deno</a:t>
            </a:r>
            <a:r>
              <a:rPr lang="en-US" sz="1800" dirty="0"/>
              <a:t> is that it always dies on uncaught errors, unlike Node.js</a:t>
            </a:r>
          </a:p>
        </p:txBody>
      </p:sp>
    </p:spTree>
    <p:extLst>
      <p:ext uri="{BB962C8B-B14F-4D97-AF65-F5344CB8AC3E}">
        <p14:creationId xmlns:p14="http://schemas.microsoft.com/office/powerpoint/2010/main" val="388097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3" name="Picture Placeholder 2">
            <a:extLst>
              <a:ext uri="{FF2B5EF4-FFF2-40B4-BE49-F238E27FC236}">
                <a16:creationId xmlns:a16="http://schemas.microsoft.com/office/drawing/2014/main" id="{3D0CDB43-C139-D34C-BF63-38C3C910E6B2}"/>
              </a:ext>
            </a:extLst>
          </p:cNvPr>
          <p:cNvSpPr>
            <a:spLocks noGrp="1"/>
          </p:cNvSpPr>
          <p:nvPr>
            <p:ph type="pic" sz="quarter" idx="11"/>
          </p:nvPr>
        </p:nvSpPr>
        <p:spPr/>
      </p:sp>
      <p:sp>
        <p:nvSpPr>
          <p:cNvPr id="8" name="Title 7"/>
          <p:cNvSpPr>
            <a:spLocks noGrp="1"/>
          </p:cNvSpPr>
          <p:nvPr>
            <p:ph type="title"/>
          </p:nvPr>
        </p:nvSpPr>
        <p:spPr>
          <a:xfrm>
            <a:off x="914400" y="4955610"/>
            <a:ext cx="4389120" cy="2137060"/>
          </a:xfrm>
        </p:spPr>
        <p:txBody>
          <a:bodyPr/>
          <a:lstStyle/>
          <a:p>
            <a:pPr>
              <a:lnSpc>
                <a:spcPct val="85000"/>
              </a:lnSpc>
            </a:pPr>
            <a:r>
              <a:rPr lang="en-GB" dirty="0" err="1"/>
              <a:t>Deno</a:t>
            </a:r>
            <a:r>
              <a:rPr lang="en-GB" dirty="0"/>
              <a:t> features</a:t>
            </a:r>
            <a:endParaRPr lang="en-US" sz="4000" dirty="0">
              <a:solidFill>
                <a:srgbClr val="000000"/>
              </a:solidFill>
              <a:ea typeface="Chronicle Display Black" charset="0"/>
              <a:cs typeface="Chronicle Display Black" charset="0"/>
            </a:endParaRPr>
          </a:p>
        </p:txBody>
      </p:sp>
    </p:spTree>
    <p:extLst>
      <p:ext uri="{BB962C8B-B14F-4D97-AF65-F5344CB8AC3E}">
        <p14:creationId xmlns:p14="http://schemas.microsoft.com/office/powerpoint/2010/main" val="1642571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Deno</a:t>
            </a:r>
            <a:r>
              <a:rPr lang="en-US" dirty="0"/>
              <a:t> Features</a:t>
            </a:r>
          </a:p>
        </p:txBody>
      </p:sp>
      <p:sp>
        <p:nvSpPr>
          <p:cNvPr id="11" name="TextBox 10"/>
          <p:cNvSpPr txBox="1"/>
          <p:nvPr/>
        </p:nvSpPr>
        <p:spPr>
          <a:xfrm>
            <a:off x="914399" y="1869159"/>
            <a:ext cx="3161211" cy="461665"/>
          </a:xfrm>
          <a:prstGeom prst="rect">
            <a:avLst/>
          </a:prstGeom>
          <a:noFill/>
        </p:spPr>
        <p:txBody>
          <a:bodyPr wrap="square" rtlCol="0">
            <a:noAutofit/>
          </a:bodyPr>
          <a:lstStyle/>
          <a:p>
            <a:pPr>
              <a:lnSpc>
                <a:spcPct val="85000"/>
              </a:lnSpc>
            </a:pPr>
            <a:r>
              <a:rPr lang="en-GB" b="1" dirty="0"/>
              <a:t>Typescript support</a:t>
            </a:r>
            <a:endParaRPr lang="en-US" sz="2000" b="1" dirty="0">
              <a:solidFill>
                <a:srgbClr val="000000"/>
              </a:solidFill>
              <a:ea typeface="Chronicle Display Black" charset="0"/>
              <a:cs typeface="Chronicle Display Black" charset="0"/>
            </a:endParaRPr>
          </a:p>
        </p:txBody>
      </p:sp>
      <p:sp>
        <p:nvSpPr>
          <p:cNvPr id="12" name="TextBox 11"/>
          <p:cNvSpPr txBox="1"/>
          <p:nvPr/>
        </p:nvSpPr>
        <p:spPr>
          <a:xfrm>
            <a:off x="914400" y="2662909"/>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Secure by default</a:t>
            </a:r>
          </a:p>
        </p:txBody>
      </p:sp>
      <p:sp>
        <p:nvSpPr>
          <p:cNvPr id="14" name="TextBox 13"/>
          <p:cNvSpPr txBox="1"/>
          <p:nvPr/>
        </p:nvSpPr>
        <p:spPr>
          <a:xfrm>
            <a:off x="914400" y="3501869"/>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De-centralized Packages</a:t>
            </a:r>
          </a:p>
        </p:txBody>
      </p:sp>
      <p:sp>
        <p:nvSpPr>
          <p:cNvPr id="16" name="TextBox 15"/>
          <p:cNvSpPr txBox="1"/>
          <p:nvPr/>
        </p:nvSpPr>
        <p:spPr>
          <a:xfrm>
            <a:off x="914400" y="4313909"/>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Standard Library</a:t>
            </a:r>
          </a:p>
        </p:txBody>
      </p:sp>
      <p:sp>
        <p:nvSpPr>
          <p:cNvPr id="38" name="TextBox 37"/>
          <p:cNvSpPr txBox="1"/>
          <p:nvPr/>
        </p:nvSpPr>
        <p:spPr>
          <a:xfrm>
            <a:off x="4955181" y="1869158"/>
            <a:ext cx="3161211"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Top Level / First Class Await</a:t>
            </a:r>
          </a:p>
        </p:txBody>
      </p:sp>
      <p:sp>
        <p:nvSpPr>
          <p:cNvPr id="39" name="TextBox 38"/>
          <p:cNvSpPr txBox="1"/>
          <p:nvPr/>
        </p:nvSpPr>
        <p:spPr>
          <a:xfrm>
            <a:off x="4955182" y="2662908"/>
            <a:ext cx="2700552"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Built in Testing </a:t>
            </a:r>
          </a:p>
        </p:txBody>
      </p:sp>
      <p:sp>
        <p:nvSpPr>
          <p:cNvPr id="41" name="TextBox 40"/>
          <p:cNvSpPr txBox="1"/>
          <p:nvPr/>
        </p:nvSpPr>
        <p:spPr>
          <a:xfrm>
            <a:off x="4955182" y="3501868"/>
            <a:ext cx="3161210"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Browser Compatible API</a:t>
            </a:r>
          </a:p>
        </p:txBody>
      </p:sp>
      <p:sp>
        <p:nvSpPr>
          <p:cNvPr id="30" name="TextBox 29"/>
          <p:cNvSpPr txBox="1"/>
          <p:nvPr/>
        </p:nvSpPr>
        <p:spPr>
          <a:xfrm>
            <a:off x="914400" y="5191774"/>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ES Modules</a:t>
            </a:r>
          </a:p>
        </p:txBody>
      </p:sp>
      <p:sp>
        <p:nvSpPr>
          <p:cNvPr id="13" name="TextBox 12">
            <a:extLst>
              <a:ext uri="{FF2B5EF4-FFF2-40B4-BE49-F238E27FC236}">
                <a16:creationId xmlns:a16="http://schemas.microsoft.com/office/drawing/2014/main" id="{C4F816C3-A1D8-854A-9A1D-8CF42EC6EB04}"/>
              </a:ext>
            </a:extLst>
          </p:cNvPr>
          <p:cNvSpPr txBox="1"/>
          <p:nvPr/>
        </p:nvSpPr>
        <p:spPr>
          <a:xfrm>
            <a:off x="4955182" y="4295618"/>
            <a:ext cx="3161210"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Execute </a:t>
            </a:r>
            <a:r>
              <a:rPr lang="en-US" sz="2000" b="1" dirty="0" err="1">
                <a:solidFill>
                  <a:srgbClr val="000000"/>
                </a:solidFill>
                <a:ea typeface="Chronicle Display Black" charset="0"/>
                <a:cs typeface="Chronicle Display Black" charset="0"/>
              </a:rPr>
              <a:t>Wasm</a:t>
            </a:r>
            <a:r>
              <a:rPr lang="en-US" sz="2000" b="1" dirty="0">
                <a:solidFill>
                  <a:srgbClr val="000000"/>
                </a:solidFill>
                <a:ea typeface="Chronicle Display Black" charset="0"/>
                <a:cs typeface="Chronicle Display Black" charset="0"/>
              </a:rPr>
              <a:t> Binaries</a:t>
            </a:r>
          </a:p>
        </p:txBody>
      </p:sp>
      <p:sp>
        <p:nvSpPr>
          <p:cNvPr id="15" name="TextBox 14">
            <a:extLst>
              <a:ext uri="{FF2B5EF4-FFF2-40B4-BE49-F238E27FC236}">
                <a16:creationId xmlns:a16="http://schemas.microsoft.com/office/drawing/2014/main" id="{840BC4E9-DF2C-8A4C-8582-E038D93BF5B9}"/>
              </a:ext>
            </a:extLst>
          </p:cNvPr>
          <p:cNvSpPr txBox="1"/>
          <p:nvPr/>
        </p:nvSpPr>
        <p:spPr>
          <a:xfrm>
            <a:off x="4955182" y="5191773"/>
            <a:ext cx="3161210"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Linter, Doc Generator, Dependency Inspector</a:t>
            </a:r>
          </a:p>
        </p:txBody>
      </p:sp>
    </p:spTree>
    <p:extLst>
      <p:ext uri="{BB962C8B-B14F-4D97-AF65-F5344CB8AC3E}">
        <p14:creationId xmlns:p14="http://schemas.microsoft.com/office/powerpoint/2010/main" val="390628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D3EF-50C3-AD4E-BAC5-87ADB855CC98}"/>
              </a:ext>
            </a:extLst>
          </p:cNvPr>
          <p:cNvSpPr>
            <a:spLocks noGrp="1"/>
          </p:cNvSpPr>
          <p:nvPr>
            <p:ph type="title"/>
          </p:nvPr>
        </p:nvSpPr>
        <p:spPr/>
        <p:txBody>
          <a:bodyPr/>
          <a:lstStyle/>
          <a:p>
            <a:r>
              <a:rPr lang="en-RO" dirty="0"/>
              <a:t>Deno Features: Security</a:t>
            </a:r>
          </a:p>
        </p:txBody>
      </p:sp>
      <p:sp>
        <p:nvSpPr>
          <p:cNvPr id="3" name="Text Placeholder 2">
            <a:extLst>
              <a:ext uri="{FF2B5EF4-FFF2-40B4-BE49-F238E27FC236}">
                <a16:creationId xmlns:a16="http://schemas.microsoft.com/office/drawing/2014/main" id="{5D3FFC5A-080B-3F40-AA5B-25A139096EF2}"/>
              </a:ext>
            </a:extLst>
          </p:cNvPr>
          <p:cNvSpPr>
            <a:spLocks noGrp="1"/>
          </p:cNvSpPr>
          <p:nvPr>
            <p:ph type="body" sz="quarter" idx="14"/>
          </p:nvPr>
        </p:nvSpPr>
        <p:spPr>
          <a:xfrm>
            <a:off x="914721" y="1353311"/>
            <a:ext cx="10362880" cy="3849867"/>
          </a:xfrm>
        </p:spPr>
        <p:txBody>
          <a:bodyPr/>
          <a:lstStyle/>
          <a:p>
            <a:r>
              <a:rPr lang="en-RO" dirty="0"/>
              <a:t>--allow-all: Allow all permissions</a:t>
            </a:r>
          </a:p>
          <a:p>
            <a:r>
              <a:rPr lang="en-RO" dirty="0"/>
              <a:t>--allow-env: Allow environment access</a:t>
            </a:r>
          </a:p>
          <a:p>
            <a:r>
              <a:rPr lang="en-RO" dirty="0"/>
              <a:t>--allow-hrtime: Allow high resolution time measurement</a:t>
            </a:r>
          </a:p>
          <a:p>
            <a:r>
              <a:rPr lang="en-RO" dirty="0"/>
              <a:t>--allow-net: Allow network access. Optinonal you can specify comma separated list of domains</a:t>
            </a:r>
          </a:p>
          <a:p>
            <a:r>
              <a:rPr lang="en-RO" dirty="0"/>
              <a:t>--allow-read: Allow file system read access. Optional you can specify comma separated list of directories or files</a:t>
            </a:r>
          </a:p>
          <a:p>
            <a:r>
              <a:rPr lang="en-RO" dirty="0"/>
              <a:t>--allow-run: Allow running subprocesses</a:t>
            </a:r>
          </a:p>
          <a:p>
            <a:r>
              <a:rPr lang="en-RO" dirty="0"/>
              <a:t>--allow-write: Allow file system write access. Optional you can specify comma spearated list of directories or files</a:t>
            </a:r>
          </a:p>
        </p:txBody>
      </p:sp>
    </p:spTree>
    <p:extLst>
      <p:ext uri="{BB962C8B-B14F-4D97-AF65-F5344CB8AC3E}">
        <p14:creationId xmlns:p14="http://schemas.microsoft.com/office/powerpoint/2010/main" val="3253731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525E-4724-8E41-BB21-CC2AFA0679D1}"/>
              </a:ext>
            </a:extLst>
          </p:cNvPr>
          <p:cNvSpPr>
            <a:spLocks noGrp="1"/>
          </p:cNvSpPr>
          <p:nvPr>
            <p:ph type="title"/>
          </p:nvPr>
        </p:nvSpPr>
        <p:spPr/>
        <p:txBody>
          <a:bodyPr/>
          <a:lstStyle/>
          <a:p>
            <a:r>
              <a:rPr lang="en-RO" dirty="0"/>
              <a:t>Deno Features: Decentralized packages…or not!?</a:t>
            </a:r>
          </a:p>
        </p:txBody>
      </p:sp>
      <p:sp>
        <p:nvSpPr>
          <p:cNvPr id="3" name="Text Placeholder 2">
            <a:extLst>
              <a:ext uri="{FF2B5EF4-FFF2-40B4-BE49-F238E27FC236}">
                <a16:creationId xmlns:a16="http://schemas.microsoft.com/office/drawing/2014/main" id="{153AE2CE-FD24-7D48-BE58-837091B05545}"/>
              </a:ext>
            </a:extLst>
          </p:cNvPr>
          <p:cNvSpPr>
            <a:spLocks noGrp="1"/>
          </p:cNvSpPr>
          <p:nvPr>
            <p:ph type="body" sz="quarter" idx="14"/>
          </p:nvPr>
        </p:nvSpPr>
        <p:spPr/>
        <p:txBody>
          <a:bodyPr/>
          <a:lstStyle/>
          <a:p>
            <a:pPr marL="171450" indent="-171450">
              <a:buFont typeface="Arial" panose="020B0604020202020204" pitchFamily="34" charset="0"/>
              <a:buChar char="•"/>
            </a:pPr>
            <a:r>
              <a:rPr lang="en-GB" sz="1400" dirty="0"/>
              <a:t>No more </a:t>
            </a:r>
            <a:r>
              <a:rPr lang="en-GB" sz="1400" dirty="0" err="1"/>
              <a:t>npm</a:t>
            </a:r>
            <a:r>
              <a:rPr lang="en-GB" sz="1400" dirty="0"/>
              <a:t> packages / </a:t>
            </a:r>
            <a:r>
              <a:rPr lang="en-GB" sz="1400" dirty="0" err="1"/>
              <a:t>package.json</a:t>
            </a:r>
            <a:r>
              <a:rPr lang="en-GB" sz="1400" dirty="0"/>
              <a:t> / </a:t>
            </a:r>
            <a:r>
              <a:rPr lang="en-GB" sz="1400" dirty="0" err="1"/>
              <a:t>node_modules</a:t>
            </a:r>
            <a:endParaRPr lang="en-GB" sz="1400" dirty="0"/>
          </a:p>
          <a:p>
            <a:pPr marL="171450" indent="-171450">
              <a:buFont typeface="Arial" panose="020B0604020202020204" pitchFamily="34" charset="0"/>
              <a:buChar char="•"/>
            </a:pPr>
            <a:r>
              <a:rPr lang="en-GB" sz="1400" dirty="0"/>
              <a:t>Packages are imported from a URL: </a:t>
            </a:r>
            <a:r>
              <a:rPr lang="en-GB" sz="1400" dirty="0">
                <a:hlinkClick r:id="rId2"/>
              </a:rPr>
              <a:t>https://deno.land/x/&lt;package_name</a:t>
            </a:r>
            <a:r>
              <a:rPr lang="en-GB" sz="1400" dirty="0"/>
              <a:t>&gt;</a:t>
            </a:r>
          </a:p>
          <a:p>
            <a:pPr marL="171450" indent="-171450">
              <a:buFont typeface="Arial" panose="020B0604020202020204" pitchFamily="34" charset="0"/>
              <a:buChar char="•"/>
            </a:pPr>
            <a:r>
              <a:rPr lang="en-GB" sz="1400" dirty="0"/>
              <a:t>Cached to hard drive on load, refresh only if forced to</a:t>
            </a:r>
          </a:p>
          <a:p>
            <a:endParaRPr lang="en-GB" sz="1400" dirty="0"/>
          </a:p>
          <a:p>
            <a:pPr marL="171450" indent="-171450">
              <a:buFont typeface="Arial" panose="020B0604020202020204" pitchFamily="34" charset="0"/>
              <a:buChar char="•"/>
            </a:pPr>
            <a:r>
              <a:rPr lang="en-GB" sz="1400" dirty="0"/>
              <a:t>There is no official governance of 3</a:t>
            </a:r>
            <a:r>
              <a:rPr lang="en-GB" sz="1400" baseline="30000" dirty="0"/>
              <a:t>rd</a:t>
            </a:r>
            <a:r>
              <a:rPr lang="en-GB" sz="1400" dirty="0"/>
              <a:t> party packages/libraries</a:t>
            </a:r>
          </a:p>
          <a:p>
            <a:pPr marL="171450" indent="-171450">
              <a:buFont typeface="Arial" panose="020B0604020202020204" pitchFamily="34" charset="0"/>
              <a:buChar char="•"/>
            </a:pPr>
            <a:r>
              <a:rPr lang="en-GB" sz="1400" dirty="0"/>
              <a:t>There is no version numbering, date released or last update</a:t>
            </a:r>
          </a:p>
          <a:p>
            <a:pPr marL="171450" indent="-171450">
              <a:buFont typeface="Arial" panose="020B0604020202020204" pitchFamily="34" charset="0"/>
              <a:buChar char="•"/>
            </a:pPr>
            <a:r>
              <a:rPr lang="en-GB" sz="1400" dirty="0"/>
              <a:t>Nobody is checking libraries for malicious code</a:t>
            </a:r>
          </a:p>
          <a:p>
            <a:pPr marL="171450" indent="-171450">
              <a:buFont typeface="Arial" panose="020B0604020202020204" pitchFamily="34" charset="0"/>
              <a:buChar char="•"/>
            </a:pPr>
            <a:r>
              <a:rPr lang="en-GB" sz="1400" dirty="0"/>
              <a:t>There is no registry, no sheriff in </a:t>
            </a:r>
            <a:r>
              <a:rPr lang="en-GB" sz="1400" dirty="0" err="1"/>
              <a:t>Denoland</a:t>
            </a:r>
            <a:endParaRPr lang="en-GB" sz="1400" dirty="0"/>
          </a:p>
          <a:p>
            <a:endParaRPr lang="en-GB" dirty="0"/>
          </a:p>
        </p:txBody>
      </p:sp>
    </p:spTree>
    <p:extLst>
      <p:ext uri="{BB962C8B-B14F-4D97-AF65-F5344CB8AC3E}">
        <p14:creationId xmlns:p14="http://schemas.microsoft.com/office/powerpoint/2010/main" val="173606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539A-24A6-F64F-92EB-08E278A24FDB}"/>
              </a:ext>
            </a:extLst>
          </p:cNvPr>
          <p:cNvSpPr>
            <a:spLocks noGrp="1"/>
          </p:cNvSpPr>
          <p:nvPr>
            <p:ph type="title"/>
          </p:nvPr>
        </p:nvSpPr>
        <p:spPr/>
        <p:txBody>
          <a:bodyPr/>
          <a:lstStyle/>
          <a:p>
            <a:r>
              <a:rPr lang="en-RO" dirty="0"/>
              <a:t>Deno Features: Standard Library</a:t>
            </a:r>
          </a:p>
        </p:txBody>
      </p:sp>
      <p:sp>
        <p:nvSpPr>
          <p:cNvPr id="3" name="Text Placeholder 2">
            <a:extLst>
              <a:ext uri="{FF2B5EF4-FFF2-40B4-BE49-F238E27FC236}">
                <a16:creationId xmlns:a16="http://schemas.microsoft.com/office/drawing/2014/main" id="{242791D6-682A-834C-9C1A-0CF29FA2759D}"/>
              </a:ext>
            </a:extLst>
          </p:cNvPr>
          <p:cNvSpPr>
            <a:spLocks noGrp="1"/>
          </p:cNvSpPr>
          <p:nvPr>
            <p:ph type="body" sz="quarter" idx="14"/>
          </p:nvPr>
        </p:nvSpPr>
        <p:spPr/>
        <p:txBody>
          <a:bodyPr/>
          <a:lstStyle/>
          <a:p>
            <a:r>
              <a:rPr lang="en-RO" sz="1600" dirty="0"/>
              <a:t>Extensive standard library of modules audited by the core team and are guaranteed to work with Deno</a:t>
            </a:r>
          </a:p>
          <a:p>
            <a:pPr marL="171450" indent="-171450">
              <a:buFont typeface="Arial" panose="020B0604020202020204" pitchFamily="34" charset="0"/>
              <a:buChar char="•"/>
            </a:pPr>
            <a:r>
              <a:rPr lang="en-GB" sz="1600" dirty="0"/>
              <a:t>F</a:t>
            </a:r>
            <a:r>
              <a:rPr lang="en-RO" sz="1600" dirty="0"/>
              <a:t>ile </a:t>
            </a:r>
            <a:r>
              <a:rPr lang="en-RO" sz="1800" dirty="0"/>
              <a:t>system</a:t>
            </a:r>
          </a:p>
          <a:p>
            <a:pPr marL="171450" indent="-171450">
              <a:buFont typeface="Arial" panose="020B0604020202020204" pitchFamily="34" charset="0"/>
              <a:buChar char="•"/>
            </a:pPr>
            <a:r>
              <a:rPr lang="en-GB" sz="1800" dirty="0"/>
              <a:t>D</a:t>
            </a:r>
            <a:r>
              <a:rPr lang="en-RO" sz="1800" dirty="0"/>
              <a:t>atetime</a:t>
            </a:r>
          </a:p>
          <a:p>
            <a:pPr marL="171450" indent="-171450">
              <a:buFont typeface="Arial" panose="020B0604020202020204" pitchFamily="34" charset="0"/>
              <a:buChar char="•"/>
            </a:pPr>
            <a:r>
              <a:rPr lang="en-RO" sz="1800" dirty="0"/>
              <a:t>http</a:t>
            </a:r>
          </a:p>
          <a:p>
            <a:pPr marL="171450" indent="-171450">
              <a:buFont typeface="Arial" panose="020B0604020202020204" pitchFamily="34" charset="0"/>
              <a:buChar char="•"/>
            </a:pPr>
            <a:r>
              <a:rPr lang="en-GB" sz="1800" dirty="0"/>
              <a:t>E</a:t>
            </a:r>
            <a:r>
              <a:rPr lang="en-RO" sz="1800" dirty="0"/>
              <a:t>ncoding</a:t>
            </a:r>
          </a:p>
          <a:p>
            <a:pPr marL="171450" indent="-171450">
              <a:buFont typeface="Arial" panose="020B0604020202020204" pitchFamily="34" charset="0"/>
              <a:buChar char="•"/>
            </a:pPr>
            <a:r>
              <a:rPr lang="en-GB" sz="1800" dirty="0"/>
              <a:t>A</a:t>
            </a:r>
            <a:r>
              <a:rPr lang="en-RO" sz="1800" dirty="0"/>
              <a:t>sync</a:t>
            </a:r>
          </a:p>
          <a:p>
            <a:pPr marL="171450" indent="-171450">
              <a:buFont typeface="Arial" panose="020B0604020202020204" pitchFamily="34" charset="0"/>
              <a:buChar char="•"/>
            </a:pPr>
            <a:r>
              <a:rPr lang="en-GB" sz="1800" dirty="0"/>
              <a:t>W</a:t>
            </a:r>
            <a:r>
              <a:rPr lang="en-RO" sz="1800" dirty="0"/>
              <a:t>ebsockets</a:t>
            </a:r>
          </a:p>
          <a:p>
            <a:pPr marL="171450" indent="-171450">
              <a:buFont typeface="Arial" panose="020B0604020202020204" pitchFamily="34" charset="0"/>
              <a:buChar char="•"/>
            </a:pPr>
            <a:r>
              <a:rPr lang="en-RO" sz="1800" dirty="0"/>
              <a:t>Testing</a:t>
            </a:r>
          </a:p>
          <a:p>
            <a:pPr marL="171450" indent="-171450">
              <a:buFont typeface="Arial" panose="020B0604020202020204" pitchFamily="34" charset="0"/>
              <a:buChar char="•"/>
            </a:pPr>
            <a:r>
              <a:rPr lang="en-RO" sz="1800" dirty="0"/>
              <a:t>etc</a:t>
            </a:r>
          </a:p>
        </p:txBody>
      </p:sp>
    </p:spTree>
    <p:extLst>
      <p:ext uri="{BB962C8B-B14F-4D97-AF65-F5344CB8AC3E}">
        <p14:creationId xmlns:p14="http://schemas.microsoft.com/office/powerpoint/2010/main" val="120731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AC99-0E27-B84C-97F5-74DA8F81D418}"/>
              </a:ext>
            </a:extLst>
          </p:cNvPr>
          <p:cNvSpPr>
            <a:spLocks noGrp="1"/>
          </p:cNvSpPr>
          <p:nvPr>
            <p:ph type="title"/>
          </p:nvPr>
        </p:nvSpPr>
        <p:spPr/>
        <p:txBody>
          <a:bodyPr/>
          <a:lstStyle/>
          <a:p>
            <a:r>
              <a:rPr lang="en-RO" dirty="0"/>
              <a:t>Deno Features: Built In Testing</a:t>
            </a:r>
          </a:p>
        </p:txBody>
      </p:sp>
      <p:sp>
        <p:nvSpPr>
          <p:cNvPr id="3" name="Text Placeholder 2">
            <a:extLst>
              <a:ext uri="{FF2B5EF4-FFF2-40B4-BE49-F238E27FC236}">
                <a16:creationId xmlns:a16="http://schemas.microsoft.com/office/drawing/2014/main" id="{66C5A4BA-486C-D34B-83F9-CED36039DA83}"/>
              </a:ext>
            </a:extLst>
          </p:cNvPr>
          <p:cNvSpPr>
            <a:spLocks noGrp="1"/>
          </p:cNvSpPr>
          <p:nvPr>
            <p:ph type="body" sz="quarter" idx="14"/>
          </p:nvPr>
        </p:nvSpPr>
        <p:spPr/>
        <p:txBody>
          <a:bodyPr/>
          <a:lstStyle/>
          <a:p>
            <a:r>
              <a:rPr lang="en-RO" dirty="0"/>
              <a:t>Deno has a built in test runner that you can use for testing JS/TS code</a:t>
            </a:r>
          </a:p>
          <a:p>
            <a:r>
              <a:rPr lang="en-RO" dirty="0"/>
              <a:t>To run a test use deno test my_Test.ts</a:t>
            </a:r>
          </a:p>
          <a:p>
            <a:endParaRPr lang="en-RO" dirty="0"/>
          </a:p>
        </p:txBody>
      </p:sp>
      <p:pic>
        <p:nvPicPr>
          <p:cNvPr id="4" name="Picture 3">
            <a:extLst>
              <a:ext uri="{FF2B5EF4-FFF2-40B4-BE49-F238E27FC236}">
                <a16:creationId xmlns:a16="http://schemas.microsoft.com/office/drawing/2014/main" id="{B21FA40A-8FD9-6C42-9A2F-50BD099ECF8A}"/>
              </a:ext>
            </a:extLst>
          </p:cNvPr>
          <p:cNvPicPr>
            <a:picLocks noChangeAspect="1"/>
          </p:cNvPicPr>
          <p:nvPr/>
        </p:nvPicPr>
        <p:blipFill>
          <a:blip r:embed="rId2"/>
          <a:stretch>
            <a:fillRect/>
          </a:stretch>
        </p:blipFill>
        <p:spPr>
          <a:xfrm>
            <a:off x="832693" y="1996316"/>
            <a:ext cx="5632843" cy="1310146"/>
          </a:xfrm>
          <a:prstGeom prst="rect">
            <a:avLst/>
          </a:prstGeom>
        </p:spPr>
      </p:pic>
      <p:pic>
        <p:nvPicPr>
          <p:cNvPr id="5" name="Picture 4">
            <a:extLst>
              <a:ext uri="{FF2B5EF4-FFF2-40B4-BE49-F238E27FC236}">
                <a16:creationId xmlns:a16="http://schemas.microsoft.com/office/drawing/2014/main" id="{0CDEEDEF-DFB9-BD40-A3DE-6FEBCCA2410D}"/>
              </a:ext>
            </a:extLst>
          </p:cNvPr>
          <p:cNvPicPr>
            <a:picLocks noChangeAspect="1"/>
          </p:cNvPicPr>
          <p:nvPr/>
        </p:nvPicPr>
        <p:blipFill>
          <a:blip r:embed="rId3"/>
          <a:stretch>
            <a:fillRect/>
          </a:stretch>
        </p:blipFill>
        <p:spPr>
          <a:xfrm>
            <a:off x="832693" y="3402205"/>
            <a:ext cx="5632843" cy="2433075"/>
          </a:xfrm>
          <a:prstGeom prst="rect">
            <a:avLst/>
          </a:prstGeom>
        </p:spPr>
      </p:pic>
    </p:spTree>
    <p:extLst>
      <p:ext uri="{BB962C8B-B14F-4D97-AF65-F5344CB8AC3E}">
        <p14:creationId xmlns:p14="http://schemas.microsoft.com/office/powerpoint/2010/main" val="1126911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1" y="1314956"/>
            <a:ext cx="8001000" cy="930584"/>
          </a:xfrm>
        </p:spPr>
        <p:txBody>
          <a:bodyPr/>
          <a:lstStyle/>
          <a:p>
            <a:r>
              <a:rPr lang="en-US" dirty="0"/>
              <a:t>Thank you.</a:t>
            </a:r>
          </a:p>
        </p:txBody>
      </p:sp>
      <p:sp>
        <p:nvSpPr>
          <p:cNvPr id="4" name="Text Placeholder 5"/>
          <p:cNvSpPr txBox="1">
            <a:spLocks/>
          </p:cNvSpPr>
          <p:nvPr/>
        </p:nvSpPr>
        <p:spPr>
          <a:xfrm>
            <a:off x="4234544" y="2576965"/>
            <a:ext cx="351773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latin typeface="+mn-lt"/>
                <a:ea typeface="Chronicle Display Black" charset="0"/>
                <a:cs typeface="Chronicle Display Black" charset="0"/>
              </a:rPr>
              <a:t>Valentin </a:t>
            </a:r>
            <a:r>
              <a:rPr lang="en-US" sz="1600" b="1" spc="0" dirty="0" err="1">
                <a:latin typeface="+mn-lt"/>
                <a:ea typeface="Chronicle Display Black" charset="0"/>
                <a:cs typeface="Chronicle Display Black" charset="0"/>
              </a:rPr>
              <a:t>Ovidenie</a:t>
            </a:r>
            <a:endParaRPr lang="en-US" sz="1600" b="1" spc="0" dirty="0">
              <a:latin typeface="+mn-lt"/>
              <a:ea typeface="Chronicle Display Black" charset="0"/>
              <a:cs typeface="Chronicle Display Black" charset="0"/>
            </a:endParaRPr>
          </a:p>
          <a:p>
            <a:pPr>
              <a:lnSpc>
                <a:spcPts val="1800"/>
              </a:lnSpc>
              <a:spcBef>
                <a:spcPts val="300"/>
              </a:spcBef>
            </a:pPr>
            <a:r>
              <a:rPr lang="en-US" sz="1200" dirty="0">
                <a:latin typeface="+mn-lt"/>
              </a:rPr>
              <a:t>Consultant</a:t>
            </a:r>
          </a:p>
          <a:p>
            <a:pPr>
              <a:lnSpc>
                <a:spcPts val="1800"/>
              </a:lnSpc>
              <a:spcBef>
                <a:spcPts val="0"/>
              </a:spcBef>
            </a:pPr>
            <a:r>
              <a:rPr lang="en-US" sz="1200" b="1" dirty="0">
                <a:latin typeface="+mn-lt"/>
              </a:rPr>
              <a:t>Contact: </a:t>
            </a:r>
            <a:r>
              <a:rPr lang="en-US" sz="1200" dirty="0" err="1">
                <a:latin typeface="+mn-lt"/>
              </a:rPr>
              <a:t>vovidenie@deloittece.com</a:t>
            </a:r>
            <a:endParaRPr lang="en-US" sz="1200" dirty="0">
              <a:latin typeface="+mn-lt"/>
            </a:endParaRPr>
          </a:p>
        </p:txBody>
      </p:sp>
    </p:spTree>
    <p:extLst>
      <p:ext uri="{BB962C8B-B14F-4D97-AF65-F5344CB8AC3E}">
        <p14:creationId xmlns:p14="http://schemas.microsoft.com/office/powerpoint/2010/main" val="19576824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 name="Group 4">
            <a:extLst>
              <a:ext uri="{FF2B5EF4-FFF2-40B4-BE49-F238E27FC236}">
                <a16:creationId xmlns:a16="http://schemas.microsoft.com/office/drawing/2014/main" id="{B860D34C-BFC7-462F-A8D6-F7F44E20E509}"/>
              </a:ext>
            </a:extLst>
          </p:cNvPr>
          <p:cNvGrpSpPr>
            <a:grpSpLocks noChangeAspect="1"/>
          </p:cNvGrpSpPr>
          <p:nvPr/>
        </p:nvGrpSpPr>
        <p:grpSpPr bwMode="auto">
          <a:xfrm>
            <a:off x="4306598" y="2648321"/>
            <a:ext cx="3670300" cy="1692275"/>
            <a:chOff x="2684" y="1627"/>
            <a:chExt cx="2312" cy="1066"/>
          </a:xfrm>
        </p:grpSpPr>
        <p:sp>
          <p:nvSpPr>
            <p:cNvPr id="19" name="Freeform 5">
              <a:extLst>
                <a:ext uri="{FF2B5EF4-FFF2-40B4-BE49-F238E27FC236}">
                  <a16:creationId xmlns:a16="http://schemas.microsoft.com/office/drawing/2014/main" id="{77114050-02E8-4D00-A24E-56143E94E60A}"/>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17612EF-2D4E-4451-9C03-2ECD8D76F06B}"/>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C0EADDE4-8226-48CC-941F-D3DBB5FEAADE}"/>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A905EFC3-70E8-45E4-B1DC-52E0A6B22623}"/>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19A2AB70-09CF-42A4-AFCC-9A22325A11F4}"/>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768DCF2E-7F68-4BBE-A92B-758AD05F5F32}"/>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2726E6BA-A30A-4941-BA3B-FE58A940551B}"/>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07432694-EA3F-4BED-B118-34465609810B}"/>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79EE07C7-58B7-4634-AFCF-4BC07BD6BBFF}"/>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4">
              <a:extLst>
                <a:ext uri="{FF2B5EF4-FFF2-40B4-BE49-F238E27FC236}">
                  <a16:creationId xmlns:a16="http://schemas.microsoft.com/office/drawing/2014/main" id="{595830C5-E393-4CA3-8A02-1C28D95A7762}"/>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
              <a:extLst>
                <a:ext uri="{FF2B5EF4-FFF2-40B4-BE49-F238E27FC236}">
                  <a16:creationId xmlns:a16="http://schemas.microsoft.com/office/drawing/2014/main" id="{8EBA738A-2038-49D2-9915-DA22CD3B152A}"/>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C94F557B-4956-4EDA-BC75-8C5AFC665C53}"/>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F1EDD3AA-8B02-423C-84A8-DC170EBF9DD8}"/>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49BAD7BE-7100-4048-BDA4-BE3D1A0F2D47}"/>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8B6ECABB-ED7C-4354-A82F-BD4AF561ADA7}"/>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0029B337-F95C-49FC-9135-07D9A6CBB8AD}"/>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6E5C9948-387F-4D35-B091-841D2AD7051B}"/>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a:extLst>
                <a:ext uri="{FF2B5EF4-FFF2-40B4-BE49-F238E27FC236}">
                  <a16:creationId xmlns:a16="http://schemas.microsoft.com/office/drawing/2014/main" id="{A52FF546-0689-431B-B9C0-CCED0B8087E6}"/>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247D0324-97A0-48D0-9504-D07E87FADE2B}"/>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87A0BE94-A918-4814-857F-5BC8F1E50E29}"/>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9344BCDC-8940-4ABE-9478-61535921B6C8}"/>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a:extLst>
                <a:ext uri="{FF2B5EF4-FFF2-40B4-BE49-F238E27FC236}">
                  <a16:creationId xmlns:a16="http://schemas.microsoft.com/office/drawing/2014/main" id="{D6F87A77-790B-4360-BABF-1070733BE988}"/>
                </a:ext>
              </a:extLst>
            </p:cNvPr>
            <p:cNvSpPr>
              <a:spLocks noEditPoints="1"/>
            </p:cNvSpPr>
            <p:nvPr/>
          </p:nvSpPr>
          <p:spPr bwMode="auto">
            <a:xfrm>
              <a:off x="2684" y="2158"/>
              <a:ext cx="303" cy="400"/>
            </a:xfrm>
            <a:custGeom>
              <a:avLst/>
              <a:gdLst>
                <a:gd name="T0" fmla="*/ 607 w 607"/>
                <a:gd name="T1" fmla="*/ 418 h 801"/>
                <a:gd name="T2" fmla="*/ 600 w 607"/>
                <a:gd name="T3" fmla="*/ 488 h 801"/>
                <a:gd name="T4" fmla="*/ 587 w 607"/>
                <a:gd name="T5" fmla="*/ 551 h 801"/>
                <a:gd name="T6" fmla="*/ 566 w 607"/>
                <a:gd name="T7" fmla="*/ 606 h 801"/>
                <a:gd name="T8" fmla="*/ 537 w 607"/>
                <a:gd name="T9" fmla="*/ 655 h 801"/>
                <a:gd name="T10" fmla="*/ 502 w 607"/>
                <a:gd name="T11" fmla="*/ 699 h 801"/>
                <a:gd name="T12" fmla="*/ 474 w 607"/>
                <a:gd name="T13" fmla="*/ 722 h 801"/>
                <a:gd name="T14" fmla="*/ 426 w 607"/>
                <a:gd name="T15" fmla="*/ 752 h 801"/>
                <a:gd name="T16" fmla="*/ 371 w 607"/>
                <a:gd name="T17" fmla="*/ 776 h 801"/>
                <a:gd name="T18" fmla="*/ 310 w 607"/>
                <a:gd name="T19" fmla="*/ 791 h 801"/>
                <a:gd name="T20" fmla="*/ 241 w 607"/>
                <a:gd name="T21" fmla="*/ 799 h 801"/>
                <a:gd name="T22" fmla="*/ 0 w 607"/>
                <a:gd name="T23" fmla="*/ 0 h 801"/>
                <a:gd name="T24" fmla="*/ 262 w 607"/>
                <a:gd name="T25" fmla="*/ 2 h 801"/>
                <a:gd name="T26" fmla="*/ 327 w 607"/>
                <a:gd name="T27" fmla="*/ 10 h 801"/>
                <a:gd name="T28" fmla="*/ 384 w 607"/>
                <a:gd name="T29" fmla="*/ 26 h 801"/>
                <a:gd name="T30" fmla="*/ 436 w 607"/>
                <a:gd name="T31" fmla="*/ 48 h 801"/>
                <a:gd name="T32" fmla="*/ 481 w 607"/>
                <a:gd name="T33" fmla="*/ 78 h 801"/>
                <a:gd name="T34" fmla="*/ 507 w 607"/>
                <a:gd name="T35" fmla="*/ 101 h 801"/>
                <a:gd name="T36" fmla="*/ 541 w 607"/>
                <a:gd name="T37" fmla="*/ 142 h 801"/>
                <a:gd name="T38" fmla="*/ 568 w 607"/>
                <a:gd name="T39" fmla="*/ 188 h 801"/>
                <a:gd name="T40" fmla="*/ 587 w 607"/>
                <a:gd name="T41" fmla="*/ 243 h 801"/>
                <a:gd name="T42" fmla="*/ 601 w 607"/>
                <a:gd name="T43" fmla="*/ 303 h 801"/>
                <a:gd name="T44" fmla="*/ 607 w 607"/>
                <a:gd name="T45" fmla="*/ 393 h 801"/>
                <a:gd name="T46" fmla="*/ 547 w 607"/>
                <a:gd name="T47" fmla="*/ 396 h 801"/>
                <a:gd name="T48" fmla="*/ 534 w 607"/>
                <a:gd name="T49" fmla="*/ 278 h 801"/>
                <a:gd name="T50" fmla="*/ 512 w 607"/>
                <a:gd name="T51" fmla="*/ 214 h 801"/>
                <a:gd name="T52" fmla="*/ 489 w 607"/>
                <a:gd name="T53" fmla="*/ 172 h 801"/>
                <a:gd name="T54" fmla="*/ 458 w 607"/>
                <a:gd name="T55" fmla="*/ 136 h 801"/>
                <a:gd name="T56" fmla="*/ 436 w 607"/>
                <a:gd name="T57" fmla="*/ 117 h 801"/>
                <a:gd name="T58" fmla="*/ 397 w 607"/>
                <a:gd name="T59" fmla="*/ 90 h 801"/>
                <a:gd name="T60" fmla="*/ 352 w 607"/>
                <a:gd name="T61" fmla="*/ 72 h 801"/>
                <a:gd name="T62" fmla="*/ 244 w 607"/>
                <a:gd name="T63" fmla="*/ 51 h 801"/>
                <a:gd name="T64" fmla="*/ 55 w 607"/>
                <a:gd name="T65" fmla="*/ 752 h 801"/>
                <a:gd name="T66" fmla="*/ 231 w 607"/>
                <a:gd name="T67" fmla="*/ 750 h 801"/>
                <a:gd name="T68" fmla="*/ 328 w 607"/>
                <a:gd name="T69" fmla="*/ 735 h 801"/>
                <a:gd name="T70" fmla="*/ 377 w 607"/>
                <a:gd name="T71" fmla="*/ 717 h 801"/>
                <a:gd name="T72" fmla="*/ 420 w 607"/>
                <a:gd name="T73" fmla="*/ 693 h 801"/>
                <a:gd name="T74" fmla="*/ 457 w 607"/>
                <a:gd name="T75" fmla="*/ 662 h 801"/>
                <a:gd name="T76" fmla="*/ 488 w 607"/>
                <a:gd name="T77" fmla="*/ 626 h 801"/>
                <a:gd name="T78" fmla="*/ 512 w 607"/>
                <a:gd name="T79" fmla="*/ 584 h 801"/>
                <a:gd name="T80" fmla="*/ 530 w 607"/>
                <a:gd name="T81" fmla="*/ 535 h 801"/>
                <a:gd name="T82" fmla="*/ 545 w 607"/>
                <a:gd name="T83" fmla="*/ 43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01">
                  <a:moveTo>
                    <a:pt x="607" y="393"/>
                  </a:moveTo>
                  <a:lnTo>
                    <a:pt x="607" y="393"/>
                  </a:lnTo>
                  <a:lnTo>
                    <a:pt x="607" y="418"/>
                  </a:lnTo>
                  <a:lnTo>
                    <a:pt x="606" y="442"/>
                  </a:lnTo>
                  <a:lnTo>
                    <a:pt x="603" y="466"/>
                  </a:lnTo>
                  <a:lnTo>
                    <a:pt x="600" y="488"/>
                  </a:lnTo>
                  <a:lnTo>
                    <a:pt x="597" y="509"/>
                  </a:lnTo>
                  <a:lnTo>
                    <a:pt x="593" y="530"/>
                  </a:lnTo>
                  <a:lnTo>
                    <a:pt x="587" y="551"/>
                  </a:lnTo>
                  <a:lnTo>
                    <a:pt x="580" y="570"/>
                  </a:lnTo>
                  <a:lnTo>
                    <a:pt x="573" y="589"/>
                  </a:lnTo>
                  <a:lnTo>
                    <a:pt x="566" y="606"/>
                  </a:lnTo>
                  <a:lnTo>
                    <a:pt x="556" y="624"/>
                  </a:lnTo>
                  <a:lnTo>
                    <a:pt x="548" y="640"/>
                  </a:lnTo>
                  <a:lnTo>
                    <a:pt x="537" y="655"/>
                  </a:lnTo>
                  <a:lnTo>
                    <a:pt x="526" y="671"/>
                  </a:lnTo>
                  <a:lnTo>
                    <a:pt x="514" y="685"/>
                  </a:lnTo>
                  <a:lnTo>
                    <a:pt x="502" y="699"/>
                  </a:lnTo>
                  <a:lnTo>
                    <a:pt x="502" y="699"/>
                  </a:lnTo>
                  <a:lnTo>
                    <a:pt x="488" y="710"/>
                  </a:lnTo>
                  <a:lnTo>
                    <a:pt x="474" y="722"/>
                  </a:lnTo>
                  <a:lnTo>
                    <a:pt x="458" y="734"/>
                  </a:lnTo>
                  <a:lnTo>
                    <a:pt x="443" y="743"/>
                  </a:lnTo>
                  <a:lnTo>
                    <a:pt x="426" y="752"/>
                  </a:lnTo>
                  <a:lnTo>
                    <a:pt x="408" y="760"/>
                  </a:lnTo>
                  <a:lnTo>
                    <a:pt x="390" y="769"/>
                  </a:lnTo>
                  <a:lnTo>
                    <a:pt x="371" y="776"/>
                  </a:lnTo>
                  <a:lnTo>
                    <a:pt x="352" y="781"/>
                  </a:lnTo>
                  <a:lnTo>
                    <a:pt x="331" y="787"/>
                  </a:lnTo>
                  <a:lnTo>
                    <a:pt x="310" y="791"/>
                  </a:lnTo>
                  <a:lnTo>
                    <a:pt x="287" y="795"/>
                  </a:lnTo>
                  <a:lnTo>
                    <a:pt x="265" y="798"/>
                  </a:lnTo>
                  <a:lnTo>
                    <a:pt x="241" y="799"/>
                  </a:lnTo>
                  <a:lnTo>
                    <a:pt x="191" y="801"/>
                  </a:lnTo>
                  <a:lnTo>
                    <a:pt x="0" y="801"/>
                  </a:lnTo>
                  <a:lnTo>
                    <a:pt x="0" y="0"/>
                  </a:lnTo>
                  <a:lnTo>
                    <a:pt x="216" y="0"/>
                  </a:lnTo>
                  <a:lnTo>
                    <a:pt x="216" y="0"/>
                  </a:lnTo>
                  <a:lnTo>
                    <a:pt x="262" y="2"/>
                  </a:lnTo>
                  <a:lnTo>
                    <a:pt x="285" y="5"/>
                  </a:lnTo>
                  <a:lnTo>
                    <a:pt x="306" y="8"/>
                  </a:lnTo>
                  <a:lnTo>
                    <a:pt x="327" y="10"/>
                  </a:lnTo>
                  <a:lnTo>
                    <a:pt x="346" y="15"/>
                  </a:lnTo>
                  <a:lnTo>
                    <a:pt x="366" y="20"/>
                  </a:lnTo>
                  <a:lnTo>
                    <a:pt x="384" y="26"/>
                  </a:lnTo>
                  <a:lnTo>
                    <a:pt x="402" y="33"/>
                  </a:lnTo>
                  <a:lnTo>
                    <a:pt x="419" y="40"/>
                  </a:lnTo>
                  <a:lnTo>
                    <a:pt x="436" y="48"/>
                  </a:lnTo>
                  <a:lnTo>
                    <a:pt x="451" y="57"/>
                  </a:lnTo>
                  <a:lnTo>
                    <a:pt x="467" y="66"/>
                  </a:lnTo>
                  <a:lnTo>
                    <a:pt x="481" y="78"/>
                  </a:lnTo>
                  <a:lnTo>
                    <a:pt x="495" y="89"/>
                  </a:lnTo>
                  <a:lnTo>
                    <a:pt x="507" y="101"/>
                  </a:lnTo>
                  <a:lnTo>
                    <a:pt x="507" y="101"/>
                  </a:lnTo>
                  <a:lnTo>
                    <a:pt x="519" y="114"/>
                  </a:lnTo>
                  <a:lnTo>
                    <a:pt x="531" y="127"/>
                  </a:lnTo>
                  <a:lnTo>
                    <a:pt x="541" y="142"/>
                  </a:lnTo>
                  <a:lnTo>
                    <a:pt x="551" y="156"/>
                  </a:lnTo>
                  <a:lnTo>
                    <a:pt x="559" y="173"/>
                  </a:lnTo>
                  <a:lnTo>
                    <a:pt x="568" y="188"/>
                  </a:lnTo>
                  <a:lnTo>
                    <a:pt x="576" y="207"/>
                  </a:lnTo>
                  <a:lnTo>
                    <a:pt x="582" y="223"/>
                  </a:lnTo>
                  <a:lnTo>
                    <a:pt x="587" y="243"/>
                  </a:lnTo>
                  <a:lnTo>
                    <a:pt x="593" y="263"/>
                  </a:lnTo>
                  <a:lnTo>
                    <a:pt x="597" y="282"/>
                  </a:lnTo>
                  <a:lnTo>
                    <a:pt x="601" y="303"/>
                  </a:lnTo>
                  <a:lnTo>
                    <a:pt x="604" y="324"/>
                  </a:lnTo>
                  <a:lnTo>
                    <a:pt x="606" y="347"/>
                  </a:lnTo>
                  <a:lnTo>
                    <a:pt x="607" y="393"/>
                  </a:lnTo>
                  <a:lnTo>
                    <a:pt x="607" y="393"/>
                  </a:lnTo>
                  <a:close/>
                  <a:moveTo>
                    <a:pt x="547" y="396"/>
                  </a:moveTo>
                  <a:lnTo>
                    <a:pt x="547" y="396"/>
                  </a:lnTo>
                  <a:lnTo>
                    <a:pt x="545" y="354"/>
                  </a:lnTo>
                  <a:lnTo>
                    <a:pt x="541" y="314"/>
                  </a:lnTo>
                  <a:lnTo>
                    <a:pt x="534" y="278"/>
                  </a:lnTo>
                  <a:lnTo>
                    <a:pt x="524" y="244"/>
                  </a:lnTo>
                  <a:lnTo>
                    <a:pt x="519" y="229"/>
                  </a:lnTo>
                  <a:lnTo>
                    <a:pt x="512" y="214"/>
                  </a:lnTo>
                  <a:lnTo>
                    <a:pt x="505" y="200"/>
                  </a:lnTo>
                  <a:lnTo>
                    <a:pt x="498" y="186"/>
                  </a:lnTo>
                  <a:lnTo>
                    <a:pt x="489" y="172"/>
                  </a:lnTo>
                  <a:lnTo>
                    <a:pt x="479" y="160"/>
                  </a:lnTo>
                  <a:lnTo>
                    <a:pt x="470" y="148"/>
                  </a:lnTo>
                  <a:lnTo>
                    <a:pt x="458" y="136"/>
                  </a:lnTo>
                  <a:lnTo>
                    <a:pt x="458" y="136"/>
                  </a:lnTo>
                  <a:lnTo>
                    <a:pt x="447" y="127"/>
                  </a:lnTo>
                  <a:lnTo>
                    <a:pt x="436" y="117"/>
                  </a:lnTo>
                  <a:lnTo>
                    <a:pt x="423" y="107"/>
                  </a:lnTo>
                  <a:lnTo>
                    <a:pt x="411" y="99"/>
                  </a:lnTo>
                  <a:lnTo>
                    <a:pt x="397" y="90"/>
                  </a:lnTo>
                  <a:lnTo>
                    <a:pt x="383" y="83"/>
                  </a:lnTo>
                  <a:lnTo>
                    <a:pt x="367" y="78"/>
                  </a:lnTo>
                  <a:lnTo>
                    <a:pt x="352" y="72"/>
                  </a:lnTo>
                  <a:lnTo>
                    <a:pt x="318" y="62"/>
                  </a:lnTo>
                  <a:lnTo>
                    <a:pt x="282" y="55"/>
                  </a:lnTo>
                  <a:lnTo>
                    <a:pt x="244" y="51"/>
                  </a:lnTo>
                  <a:lnTo>
                    <a:pt x="202" y="50"/>
                  </a:lnTo>
                  <a:lnTo>
                    <a:pt x="55" y="50"/>
                  </a:lnTo>
                  <a:lnTo>
                    <a:pt x="55" y="752"/>
                  </a:lnTo>
                  <a:lnTo>
                    <a:pt x="188" y="752"/>
                  </a:lnTo>
                  <a:lnTo>
                    <a:pt x="188" y="752"/>
                  </a:lnTo>
                  <a:lnTo>
                    <a:pt x="231" y="750"/>
                  </a:lnTo>
                  <a:lnTo>
                    <a:pt x="272" y="746"/>
                  </a:lnTo>
                  <a:lnTo>
                    <a:pt x="310" y="739"/>
                  </a:lnTo>
                  <a:lnTo>
                    <a:pt x="328" y="735"/>
                  </a:lnTo>
                  <a:lnTo>
                    <a:pt x="345" y="729"/>
                  </a:lnTo>
                  <a:lnTo>
                    <a:pt x="362" y="724"/>
                  </a:lnTo>
                  <a:lnTo>
                    <a:pt x="377" y="717"/>
                  </a:lnTo>
                  <a:lnTo>
                    <a:pt x="392" y="710"/>
                  </a:lnTo>
                  <a:lnTo>
                    <a:pt x="406" y="701"/>
                  </a:lnTo>
                  <a:lnTo>
                    <a:pt x="420" y="693"/>
                  </a:lnTo>
                  <a:lnTo>
                    <a:pt x="433" y="683"/>
                  </a:lnTo>
                  <a:lnTo>
                    <a:pt x="446" y="673"/>
                  </a:lnTo>
                  <a:lnTo>
                    <a:pt x="457" y="662"/>
                  </a:lnTo>
                  <a:lnTo>
                    <a:pt x="468" y="651"/>
                  </a:lnTo>
                  <a:lnTo>
                    <a:pt x="478" y="640"/>
                  </a:lnTo>
                  <a:lnTo>
                    <a:pt x="488" y="626"/>
                  </a:lnTo>
                  <a:lnTo>
                    <a:pt x="496" y="613"/>
                  </a:lnTo>
                  <a:lnTo>
                    <a:pt x="505" y="598"/>
                  </a:lnTo>
                  <a:lnTo>
                    <a:pt x="512" y="584"/>
                  </a:lnTo>
                  <a:lnTo>
                    <a:pt x="519" y="568"/>
                  </a:lnTo>
                  <a:lnTo>
                    <a:pt x="524" y="551"/>
                  </a:lnTo>
                  <a:lnTo>
                    <a:pt x="530" y="535"/>
                  </a:lnTo>
                  <a:lnTo>
                    <a:pt x="534" y="516"/>
                  </a:lnTo>
                  <a:lnTo>
                    <a:pt x="541" y="478"/>
                  </a:lnTo>
                  <a:lnTo>
                    <a:pt x="545" y="439"/>
                  </a:lnTo>
                  <a:lnTo>
                    <a:pt x="547" y="396"/>
                  </a:lnTo>
                  <a:lnTo>
                    <a:pt x="547" y="3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7">
              <a:extLst>
                <a:ext uri="{FF2B5EF4-FFF2-40B4-BE49-F238E27FC236}">
                  <a16:creationId xmlns:a16="http://schemas.microsoft.com/office/drawing/2014/main" id="{C94FDFEF-52B6-4334-9F36-42B245C4B593}"/>
                </a:ext>
              </a:extLst>
            </p:cNvPr>
            <p:cNvSpPr>
              <a:spLocks noChangeArrowheads="1"/>
            </p:cNvSpPr>
            <p:nvPr/>
          </p:nvSpPr>
          <p:spPr bwMode="auto">
            <a:xfrm>
              <a:off x="3041" y="2261"/>
              <a:ext cx="27"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8">
              <a:extLst>
                <a:ext uri="{FF2B5EF4-FFF2-40B4-BE49-F238E27FC236}">
                  <a16:creationId xmlns:a16="http://schemas.microsoft.com/office/drawing/2014/main" id="{27077461-3748-4FAF-BD6D-6B6A4C4E1C85}"/>
                </a:ext>
              </a:extLst>
            </p:cNvPr>
            <p:cNvSpPr>
              <a:spLocks noChangeArrowheads="1"/>
            </p:cNvSpPr>
            <p:nvPr/>
          </p:nvSpPr>
          <p:spPr bwMode="auto">
            <a:xfrm>
              <a:off x="3041" y="2189"/>
              <a:ext cx="27"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794A06D-84F1-480D-A25D-65B688038833}"/>
                </a:ext>
              </a:extLst>
            </p:cNvPr>
            <p:cNvSpPr>
              <a:spLocks noChangeArrowheads="1"/>
            </p:cNvSpPr>
            <p:nvPr/>
          </p:nvSpPr>
          <p:spPr bwMode="auto">
            <a:xfrm>
              <a:off x="3415" y="2261"/>
              <a:ext cx="27"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0">
              <a:extLst>
                <a:ext uri="{FF2B5EF4-FFF2-40B4-BE49-F238E27FC236}">
                  <a16:creationId xmlns:a16="http://schemas.microsoft.com/office/drawing/2014/main" id="{F6C928B1-C3F3-4D45-8B48-0CE9F08A6F6A}"/>
                </a:ext>
              </a:extLst>
            </p:cNvPr>
            <p:cNvSpPr>
              <a:spLocks noChangeArrowheads="1"/>
            </p:cNvSpPr>
            <p:nvPr/>
          </p:nvSpPr>
          <p:spPr bwMode="auto">
            <a:xfrm>
              <a:off x="3415" y="2189"/>
              <a:ext cx="27"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a:extLst>
                <a:ext uri="{FF2B5EF4-FFF2-40B4-BE49-F238E27FC236}">
                  <a16:creationId xmlns:a16="http://schemas.microsoft.com/office/drawing/2014/main" id="{7C042109-2528-47F0-BCE5-94B208CC8D4F}"/>
                </a:ext>
              </a:extLst>
            </p:cNvPr>
            <p:cNvSpPr>
              <a:spLocks noEditPoints="1"/>
            </p:cNvSpPr>
            <p:nvPr/>
          </p:nvSpPr>
          <p:spPr bwMode="auto">
            <a:xfrm>
              <a:off x="3097" y="2255"/>
              <a:ext cx="270" cy="438"/>
            </a:xfrm>
            <a:custGeom>
              <a:avLst/>
              <a:gdLst>
                <a:gd name="T0" fmla="*/ 439 w 540"/>
                <a:gd name="T1" fmla="*/ 88 h 876"/>
                <a:gd name="T2" fmla="*/ 465 w 540"/>
                <a:gd name="T3" fmla="*/ 192 h 876"/>
                <a:gd name="T4" fmla="*/ 443 w 540"/>
                <a:gd name="T5" fmla="*/ 287 h 876"/>
                <a:gd name="T6" fmla="*/ 377 w 540"/>
                <a:gd name="T7" fmla="*/ 355 h 876"/>
                <a:gd name="T8" fmla="*/ 255 w 540"/>
                <a:gd name="T9" fmla="*/ 385 h 876"/>
                <a:gd name="T10" fmla="*/ 170 w 540"/>
                <a:gd name="T11" fmla="*/ 399 h 876"/>
                <a:gd name="T12" fmla="*/ 133 w 540"/>
                <a:gd name="T13" fmla="*/ 457 h 876"/>
                <a:gd name="T14" fmla="*/ 154 w 540"/>
                <a:gd name="T15" fmla="*/ 512 h 876"/>
                <a:gd name="T16" fmla="*/ 329 w 540"/>
                <a:gd name="T17" fmla="*/ 526 h 876"/>
                <a:gd name="T18" fmla="*/ 433 w 540"/>
                <a:gd name="T19" fmla="*/ 540 h 876"/>
                <a:gd name="T20" fmla="*/ 500 w 540"/>
                <a:gd name="T21" fmla="*/ 586 h 876"/>
                <a:gd name="T22" fmla="*/ 530 w 540"/>
                <a:gd name="T23" fmla="*/ 680 h 876"/>
                <a:gd name="T24" fmla="*/ 500 w 540"/>
                <a:gd name="T25" fmla="*/ 781 h 876"/>
                <a:gd name="T26" fmla="*/ 411 w 540"/>
                <a:gd name="T27" fmla="*/ 848 h 876"/>
                <a:gd name="T28" fmla="*/ 235 w 540"/>
                <a:gd name="T29" fmla="*/ 876 h 876"/>
                <a:gd name="T30" fmla="*/ 115 w 540"/>
                <a:gd name="T31" fmla="*/ 859 h 876"/>
                <a:gd name="T32" fmla="*/ 35 w 540"/>
                <a:gd name="T33" fmla="*/ 810 h 876"/>
                <a:gd name="T34" fmla="*/ 0 w 540"/>
                <a:gd name="T35" fmla="*/ 713 h 876"/>
                <a:gd name="T36" fmla="*/ 15 w 540"/>
                <a:gd name="T37" fmla="*/ 645 h 876"/>
                <a:gd name="T38" fmla="*/ 59 w 540"/>
                <a:gd name="T39" fmla="*/ 593 h 876"/>
                <a:gd name="T40" fmla="*/ 142 w 540"/>
                <a:gd name="T41" fmla="*/ 555 h 876"/>
                <a:gd name="T42" fmla="*/ 98 w 540"/>
                <a:gd name="T43" fmla="*/ 523 h 876"/>
                <a:gd name="T44" fmla="*/ 84 w 540"/>
                <a:gd name="T45" fmla="*/ 460 h 876"/>
                <a:gd name="T46" fmla="*/ 142 w 540"/>
                <a:gd name="T47" fmla="*/ 381 h 876"/>
                <a:gd name="T48" fmla="*/ 112 w 540"/>
                <a:gd name="T49" fmla="*/ 342 h 876"/>
                <a:gd name="T50" fmla="*/ 71 w 540"/>
                <a:gd name="T51" fmla="*/ 290 h 876"/>
                <a:gd name="T52" fmla="*/ 49 w 540"/>
                <a:gd name="T53" fmla="*/ 212 h 876"/>
                <a:gd name="T54" fmla="*/ 63 w 540"/>
                <a:gd name="T55" fmla="*/ 118 h 876"/>
                <a:gd name="T56" fmla="*/ 121 w 540"/>
                <a:gd name="T57" fmla="*/ 42 h 876"/>
                <a:gd name="T58" fmla="*/ 235 w 540"/>
                <a:gd name="T59" fmla="*/ 1 h 876"/>
                <a:gd name="T60" fmla="*/ 349 w 540"/>
                <a:gd name="T61" fmla="*/ 13 h 876"/>
                <a:gd name="T62" fmla="*/ 64 w 540"/>
                <a:gd name="T63" fmla="*/ 750 h 876"/>
                <a:gd name="T64" fmla="*/ 116 w 540"/>
                <a:gd name="T65" fmla="*/ 807 h 876"/>
                <a:gd name="T66" fmla="*/ 219 w 540"/>
                <a:gd name="T67" fmla="*/ 830 h 876"/>
                <a:gd name="T68" fmla="*/ 343 w 540"/>
                <a:gd name="T69" fmla="*/ 821 h 876"/>
                <a:gd name="T70" fmla="*/ 441 w 540"/>
                <a:gd name="T71" fmla="*/ 772 h 876"/>
                <a:gd name="T72" fmla="*/ 475 w 540"/>
                <a:gd name="T73" fmla="*/ 681 h 876"/>
                <a:gd name="T74" fmla="*/ 460 w 540"/>
                <a:gd name="T75" fmla="*/ 625 h 876"/>
                <a:gd name="T76" fmla="*/ 416 w 540"/>
                <a:gd name="T77" fmla="*/ 593 h 876"/>
                <a:gd name="T78" fmla="*/ 221 w 540"/>
                <a:gd name="T79" fmla="*/ 579 h 876"/>
                <a:gd name="T80" fmla="*/ 136 w 540"/>
                <a:gd name="T81" fmla="*/ 591 h 876"/>
                <a:gd name="T82" fmla="*/ 74 w 540"/>
                <a:gd name="T83" fmla="*/ 641 h 876"/>
                <a:gd name="T84" fmla="*/ 57 w 540"/>
                <a:gd name="T85" fmla="*/ 708 h 876"/>
                <a:gd name="T86" fmla="*/ 113 w 540"/>
                <a:gd name="T87" fmla="*/ 259 h 876"/>
                <a:gd name="T88" fmla="*/ 156 w 540"/>
                <a:gd name="T89" fmla="*/ 314 h 876"/>
                <a:gd name="T90" fmla="*/ 240 w 540"/>
                <a:gd name="T91" fmla="*/ 342 h 876"/>
                <a:gd name="T92" fmla="*/ 322 w 540"/>
                <a:gd name="T93" fmla="*/ 334 h 876"/>
                <a:gd name="T94" fmla="*/ 381 w 540"/>
                <a:gd name="T95" fmla="*/ 294 h 876"/>
                <a:gd name="T96" fmla="*/ 411 w 540"/>
                <a:gd name="T97" fmla="*/ 213 h 876"/>
                <a:gd name="T98" fmla="*/ 401 w 540"/>
                <a:gd name="T99" fmla="*/ 129 h 876"/>
                <a:gd name="T100" fmla="*/ 360 w 540"/>
                <a:gd name="T101" fmla="*/ 73 h 876"/>
                <a:gd name="T102" fmla="*/ 273 w 540"/>
                <a:gd name="T103" fmla="*/ 43 h 876"/>
                <a:gd name="T104" fmla="*/ 192 w 540"/>
                <a:gd name="T105" fmla="*/ 53 h 876"/>
                <a:gd name="T106" fmla="*/ 135 w 540"/>
                <a:gd name="T107" fmla="*/ 95 h 876"/>
                <a:gd name="T108" fmla="*/ 104 w 540"/>
                <a:gd name="T109" fmla="*/ 17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0" h="876">
                  <a:moveTo>
                    <a:pt x="540" y="13"/>
                  </a:moveTo>
                  <a:lnTo>
                    <a:pt x="540" y="50"/>
                  </a:lnTo>
                  <a:lnTo>
                    <a:pt x="416" y="57"/>
                  </a:lnTo>
                  <a:lnTo>
                    <a:pt x="416" y="57"/>
                  </a:lnTo>
                  <a:lnTo>
                    <a:pt x="427" y="73"/>
                  </a:lnTo>
                  <a:lnTo>
                    <a:pt x="439" y="88"/>
                  </a:lnTo>
                  <a:lnTo>
                    <a:pt x="447" y="105"/>
                  </a:lnTo>
                  <a:lnTo>
                    <a:pt x="454" y="122"/>
                  </a:lnTo>
                  <a:lnTo>
                    <a:pt x="458" y="139"/>
                  </a:lnTo>
                  <a:lnTo>
                    <a:pt x="463" y="156"/>
                  </a:lnTo>
                  <a:lnTo>
                    <a:pt x="465" y="174"/>
                  </a:lnTo>
                  <a:lnTo>
                    <a:pt x="465" y="192"/>
                  </a:lnTo>
                  <a:lnTo>
                    <a:pt x="465" y="192"/>
                  </a:lnTo>
                  <a:lnTo>
                    <a:pt x="465" y="213"/>
                  </a:lnTo>
                  <a:lnTo>
                    <a:pt x="463" y="233"/>
                  </a:lnTo>
                  <a:lnTo>
                    <a:pt x="458" y="252"/>
                  </a:lnTo>
                  <a:lnTo>
                    <a:pt x="451" y="270"/>
                  </a:lnTo>
                  <a:lnTo>
                    <a:pt x="443" y="287"/>
                  </a:lnTo>
                  <a:lnTo>
                    <a:pt x="433" y="303"/>
                  </a:lnTo>
                  <a:lnTo>
                    <a:pt x="422" y="318"/>
                  </a:lnTo>
                  <a:lnTo>
                    <a:pt x="409" y="331"/>
                  </a:lnTo>
                  <a:lnTo>
                    <a:pt x="409" y="331"/>
                  </a:lnTo>
                  <a:lnTo>
                    <a:pt x="394" y="343"/>
                  </a:lnTo>
                  <a:lnTo>
                    <a:pt x="377" y="355"/>
                  </a:lnTo>
                  <a:lnTo>
                    <a:pt x="360" y="364"/>
                  </a:lnTo>
                  <a:lnTo>
                    <a:pt x="342" y="371"/>
                  </a:lnTo>
                  <a:lnTo>
                    <a:pt x="322" y="377"/>
                  </a:lnTo>
                  <a:lnTo>
                    <a:pt x="301" y="381"/>
                  </a:lnTo>
                  <a:lnTo>
                    <a:pt x="279" y="384"/>
                  </a:lnTo>
                  <a:lnTo>
                    <a:pt x="255" y="385"/>
                  </a:lnTo>
                  <a:lnTo>
                    <a:pt x="255" y="385"/>
                  </a:lnTo>
                  <a:lnTo>
                    <a:pt x="220" y="384"/>
                  </a:lnTo>
                  <a:lnTo>
                    <a:pt x="198" y="381"/>
                  </a:lnTo>
                  <a:lnTo>
                    <a:pt x="198" y="381"/>
                  </a:lnTo>
                  <a:lnTo>
                    <a:pt x="184" y="391"/>
                  </a:lnTo>
                  <a:lnTo>
                    <a:pt x="170" y="399"/>
                  </a:lnTo>
                  <a:lnTo>
                    <a:pt x="158" y="411"/>
                  </a:lnTo>
                  <a:lnTo>
                    <a:pt x="149" y="422"/>
                  </a:lnTo>
                  <a:lnTo>
                    <a:pt x="149" y="422"/>
                  </a:lnTo>
                  <a:lnTo>
                    <a:pt x="142" y="433"/>
                  </a:lnTo>
                  <a:lnTo>
                    <a:pt x="136" y="446"/>
                  </a:lnTo>
                  <a:lnTo>
                    <a:pt x="133" y="457"/>
                  </a:lnTo>
                  <a:lnTo>
                    <a:pt x="132" y="471"/>
                  </a:lnTo>
                  <a:lnTo>
                    <a:pt x="132" y="471"/>
                  </a:lnTo>
                  <a:lnTo>
                    <a:pt x="133" y="484"/>
                  </a:lnTo>
                  <a:lnTo>
                    <a:pt x="137" y="495"/>
                  </a:lnTo>
                  <a:lnTo>
                    <a:pt x="144" y="505"/>
                  </a:lnTo>
                  <a:lnTo>
                    <a:pt x="154" y="512"/>
                  </a:lnTo>
                  <a:lnTo>
                    <a:pt x="154" y="512"/>
                  </a:lnTo>
                  <a:lnTo>
                    <a:pt x="167" y="517"/>
                  </a:lnTo>
                  <a:lnTo>
                    <a:pt x="182" y="521"/>
                  </a:lnTo>
                  <a:lnTo>
                    <a:pt x="202" y="524"/>
                  </a:lnTo>
                  <a:lnTo>
                    <a:pt x="226" y="526"/>
                  </a:lnTo>
                  <a:lnTo>
                    <a:pt x="329" y="526"/>
                  </a:lnTo>
                  <a:lnTo>
                    <a:pt x="329" y="526"/>
                  </a:lnTo>
                  <a:lnTo>
                    <a:pt x="353" y="526"/>
                  </a:lnTo>
                  <a:lnTo>
                    <a:pt x="376" y="527"/>
                  </a:lnTo>
                  <a:lnTo>
                    <a:pt x="397" y="531"/>
                  </a:lnTo>
                  <a:lnTo>
                    <a:pt x="416" y="535"/>
                  </a:lnTo>
                  <a:lnTo>
                    <a:pt x="433" y="540"/>
                  </a:lnTo>
                  <a:lnTo>
                    <a:pt x="450" y="547"/>
                  </a:lnTo>
                  <a:lnTo>
                    <a:pt x="465" y="555"/>
                  </a:lnTo>
                  <a:lnTo>
                    <a:pt x="478" y="565"/>
                  </a:lnTo>
                  <a:lnTo>
                    <a:pt x="478" y="565"/>
                  </a:lnTo>
                  <a:lnTo>
                    <a:pt x="491" y="575"/>
                  </a:lnTo>
                  <a:lnTo>
                    <a:pt x="500" y="586"/>
                  </a:lnTo>
                  <a:lnTo>
                    <a:pt x="510" y="598"/>
                  </a:lnTo>
                  <a:lnTo>
                    <a:pt x="517" y="612"/>
                  </a:lnTo>
                  <a:lnTo>
                    <a:pt x="523" y="628"/>
                  </a:lnTo>
                  <a:lnTo>
                    <a:pt x="527" y="643"/>
                  </a:lnTo>
                  <a:lnTo>
                    <a:pt x="530" y="662"/>
                  </a:lnTo>
                  <a:lnTo>
                    <a:pt x="530" y="680"/>
                  </a:lnTo>
                  <a:lnTo>
                    <a:pt x="530" y="680"/>
                  </a:lnTo>
                  <a:lnTo>
                    <a:pt x="528" y="702"/>
                  </a:lnTo>
                  <a:lnTo>
                    <a:pt x="526" y="725"/>
                  </a:lnTo>
                  <a:lnTo>
                    <a:pt x="519" y="744"/>
                  </a:lnTo>
                  <a:lnTo>
                    <a:pt x="510" y="764"/>
                  </a:lnTo>
                  <a:lnTo>
                    <a:pt x="500" y="781"/>
                  </a:lnTo>
                  <a:lnTo>
                    <a:pt x="486" y="798"/>
                  </a:lnTo>
                  <a:lnTo>
                    <a:pt x="471" y="812"/>
                  </a:lnTo>
                  <a:lnTo>
                    <a:pt x="454" y="826"/>
                  </a:lnTo>
                  <a:lnTo>
                    <a:pt x="454" y="826"/>
                  </a:lnTo>
                  <a:lnTo>
                    <a:pt x="433" y="837"/>
                  </a:lnTo>
                  <a:lnTo>
                    <a:pt x="411" y="848"/>
                  </a:lnTo>
                  <a:lnTo>
                    <a:pt x="387" y="856"/>
                  </a:lnTo>
                  <a:lnTo>
                    <a:pt x="362" y="863"/>
                  </a:lnTo>
                  <a:lnTo>
                    <a:pt x="332" y="869"/>
                  </a:lnTo>
                  <a:lnTo>
                    <a:pt x="303" y="873"/>
                  </a:lnTo>
                  <a:lnTo>
                    <a:pt x="270" y="876"/>
                  </a:lnTo>
                  <a:lnTo>
                    <a:pt x="235" y="876"/>
                  </a:lnTo>
                  <a:lnTo>
                    <a:pt x="235" y="876"/>
                  </a:lnTo>
                  <a:lnTo>
                    <a:pt x="209" y="876"/>
                  </a:lnTo>
                  <a:lnTo>
                    <a:pt x="184" y="873"/>
                  </a:lnTo>
                  <a:lnTo>
                    <a:pt x="158" y="870"/>
                  </a:lnTo>
                  <a:lnTo>
                    <a:pt x="136" y="866"/>
                  </a:lnTo>
                  <a:lnTo>
                    <a:pt x="115" y="859"/>
                  </a:lnTo>
                  <a:lnTo>
                    <a:pt x="97" y="852"/>
                  </a:lnTo>
                  <a:lnTo>
                    <a:pt x="78" y="844"/>
                  </a:lnTo>
                  <a:lnTo>
                    <a:pt x="62" y="834"/>
                  </a:lnTo>
                  <a:lnTo>
                    <a:pt x="62" y="834"/>
                  </a:lnTo>
                  <a:lnTo>
                    <a:pt x="48" y="821"/>
                  </a:lnTo>
                  <a:lnTo>
                    <a:pt x="35" y="810"/>
                  </a:lnTo>
                  <a:lnTo>
                    <a:pt x="25" y="796"/>
                  </a:lnTo>
                  <a:lnTo>
                    <a:pt x="15" y="782"/>
                  </a:lnTo>
                  <a:lnTo>
                    <a:pt x="10" y="765"/>
                  </a:lnTo>
                  <a:lnTo>
                    <a:pt x="4" y="750"/>
                  </a:lnTo>
                  <a:lnTo>
                    <a:pt x="1" y="732"/>
                  </a:lnTo>
                  <a:lnTo>
                    <a:pt x="0" y="713"/>
                  </a:lnTo>
                  <a:lnTo>
                    <a:pt x="0" y="713"/>
                  </a:lnTo>
                  <a:lnTo>
                    <a:pt x="1" y="698"/>
                  </a:lnTo>
                  <a:lnTo>
                    <a:pt x="3" y="684"/>
                  </a:lnTo>
                  <a:lnTo>
                    <a:pt x="6" y="670"/>
                  </a:lnTo>
                  <a:lnTo>
                    <a:pt x="10" y="657"/>
                  </a:lnTo>
                  <a:lnTo>
                    <a:pt x="15" y="645"/>
                  </a:lnTo>
                  <a:lnTo>
                    <a:pt x="22" y="632"/>
                  </a:lnTo>
                  <a:lnTo>
                    <a:pt x="29" y="621"/>
                  </a:lnTo>
                  <a:lnTo>
                    <a:pt x="38" y="611"/>
                  </a:lnTo>
                  <a:lnTo>
                    <a:pt x="38" y="611"/>
                  </a:lnTo>
                  <a:lnTo>
                    <a:pt x="49" y="601"/>
                  </a:lnTo>
                  <a:lnTo>
                    <a:pt x="59" y="593"/>
                  </a:lnTo>
                  <a:lnTo>
                    <a:pt x="71" y="584"/>
                  </a:lnTo>
                  <a:lnTo>
                    <a:pt x="83" y="577"/>
                  </a:lnTo>
                  <a:lnTo>
                    <a:pt x="97" y="570"/>
                  </a:lnTo>
                  <a:lnTo>
                    <a:pt x="111" y="565"/>
                  </a:lnTo>
                  <a:lnTo>
                    <a:pt x="126" y="559"/>
                  </a:lnTo>
                  <a:lnTo>
                    <a:pt x="142" y="555"/>
                  </a:lnTo>
                  <a:lnTo>
                    <a:pt x="142" y="555"/>
                  </a:lnTo>
                  <a:lnTo>
                    <a:pt x="129" y="549"/>
                  </a:lnTo>
                  <a:lnTo>
                    <a:pt x="118" y="542"/>
                  </a:lnTo>
                  <a:lnTo>
                    <a:pt x="108" y="533"/>
                  </a:lnTo>
                  <a:lnTo>
                    <a:pt x="98" y="523"/>
                  </a:lnTo>
                  <a:lnTo>
                    <a:pt x="98" y="523"/>
                  </a:lnTo>
                  <a:lnTo>
                    <a:pt x="91" y="512"/>
                  </a:lnTo>
                  <a:lnTo>
                    <a:pt x="87" y="500"/>
                  </a:lnTo>
                  <a:lnTo>
                    <a:pt x="84" y="488"/>
                  </a:lnTo>
                  <a:lnTo>
                    <a:pt x="83" y="475"/>
                  </a:lnTo>
                  <a:lnTo>
                    <a:pt x="83" y="475"/>
                  </a:lnTo>
                  <a:lnTo>
                    <a:pt x="84" y="460"/>
                  </a:lnTo>
                  <a:lnTo>
                    <a:pt x="87" y="446"/>
                  </a:lnTo>
                  <a:lnTo>
                    <a:pt x="94" y="432"/>
                  </a:lnTo>
                  <a:lnTo>
                    <a:pt x="102" y="419"/>
                  </a:lnTo>
                  <a:lnTo>
                    <a:pt x="112" y="405"/>
                  </a:lnTo>
                  <a:lnTo>
                    <a:pt x="125" y="392"/>
                  </a:lnTo>
                  <a:lnTo>
                    <a:pt x="142" y="381"/>
                  </a:lnTo>
                  <a:lnTo>
                    <a:pt x="158" y="370"/>
                  </a:lnTo>
                  <a:lnTo>
                    <a:pt x="158" y="370"/>
                  </a:lnTo>
                  <a:lnTo>
                    <a:pt x="146" y="364"/>
                  </a:lnTo>
                  <a:lnTo>
                    <a:pt x="135" y="357"/>
                  </a:lnTo>
                  <a:lnTo>
                    <a:pt x="123" y="350"/>
                  </a:lnTo>
                  <a:lnTo>
                    <a:pt x="112" y="342"/>
                  </a:lnTo>
                  <a:lnTo>
                    <a:pt x="102" y="334"/>
                  </a:lnTo>
                  <a:lnTo>
                    <a:pt x="94" y="324"/>
                  </a:lnTo>
                  <a:lnTo>
                    <a:pt x="85" y="314"/>
                  </a:lnTo>
                  <a:lnTo>
                    <a:pt x="77" y="303"/>
                  </a:lnTo>
                  <a:lnTo>
                    <a:pt x="77" y="303"/>
                  </a:lnTo>
                  <a:lnTo>
                    <a:pt x="71" y="290"/>
                  </a:lnTo>
                  <a:lnTo>
                    <a:pt x="64" y="279"/>
                  </a:lnTo>
                  <a:lnTo>
                    <a:pt x="60" y="266"/>
                  </a:lnTo>
                  <a:lnTo>
                    <a:pt x="56" y="254"/>
                  </a:lnTo>
                  <a:lnTo>
                    <a:pt x="53" y="240"/>
                  </a:lnTo>
                  <a:lnTo>
                    <a:pt x="50" y="226"/>
                  </a:lnTo>
                  <a:lnTo>
                    <a:pt x="49" y="212"/>
                  </a:lnTo>
                  <a:lnTo>
                    <a:pt x="49" y="198"/>
                  </a:lnTo>
                  <a:lnTo>
                    <a:pt x="49" y="198"/>
                  </a:lnTo>
                  <a:lnTo>
                    <a:pt x="49" y="175"/>
                  </a:lnTo>
                  <a:lnTo>
                    <a:pt x="52" y="156"/>
                  </a:lnTo>
                  <a:lnTo>
                    <a:pt x="56" y="136"/>
                  </a:lnTo>
                  <a:lnTo>
                    <a:pt x="63" y="118"/>
                  </a:lnTo>
                  <a:lnTo>
                    <a:pt x="71" y="99"/>
                  </a:lnTo>
                  <a:lnTo>
                    <a:pt x="80" y="84"/>
                  </a:lnTo>
                  <a:lnTo>
                    <a:pt x="92" y="69"/>
                  </a:lnTo>
                  <a:lnTo>
                    <a:pt x="105" y="55"/>
                  </a:lnTo>
                  <a:lnTo>
                    <a:pt x="105" y="55"/>
                  </a:lnTo>
                  <a:lnTo>
                    <a:pt x="121" y="42"/>
                  </a:lnTo>
                  <a:lnTo>
                    <a:pt x="136" y="31"/>
                  </a:lnTo>
                  <a:lnTo>
                    <a:pt x="153" y="21"/>
                  </a:lnTo>
                  <a:lnTo>
                    <a:pt x="172" y="14"/>
                  </a:lnTo>
                  <a:lnTo>
                    <a:pt x="192" y="8"/>
                  </a:lnTo>
                  <a:lnTo>
                    <a:pt x="213" y="4"/>
                  </a:lnTo>
                  <a:lnTo>
                    <a:pt x="235" y="1"/>
                  </a:lnTo>
                  <a:lnTo>
                    <a:pt x="258" y="0"/>
                  </a:lnTo>
                  <a:lnTo>
                    <a:pt x="258" y="0"/>
                  </a:lnTo>
                  <a:lnTo>
                    <a:pt x="286" y="1"/>
                  </a:lnTo>
                  <a:lnTo>
                    <a:pt x="310" y="3"/>
                  </a:lnTo>
                  <a:lnTo>
                    <a:pt x="331" y="7"/>
                  </a:lnTo>
                  <a:lnTo>
                    <a:pt x="349" y="13"/>
                  </a:lnTo>
                  <a:lnTo>
                    <a:pt x="540" y="13"/>
                  </a:lnTo>
                  <a:close/>
                  <a:moveTo>
                    <a:pt x="57" y="708"/>
                  </a:moveTo>
                  <a:lnTo>
                    <a:pt x="57" y="708"/>
                  </a:lnTo>
                  <a:lnTo>
                    <a:pt x="59" y="723"/>
                  </a:lnTo>
                  <a:lnTo>
                    <a:pt x="60" y="737"/>
                  </a:lnTo>
                  <a:lnTo>
                    <a:pt x="64" y="750"/>
                  </a:lnTo>
                  <a:lnTo>
                    <a:pt x="69" y="761"/>
                  </a:lnTo>
                  <a:lnTo>
                    <a:pt x="76" y="772"/>
                  </a:lnTo>
                  <a:lnTo>
                    <a:pt x="84" y="782"/>
                  </a:lnTo>
                  <a:lnTo>
                    <a:pt x="92" y="792"/>
                  </a:lnTo>
                  <a:lnTo>
                    <a:pt x="104" y="800"/>
                  </a:lnTo>
                  <a:lnTo>
                    <a:pt x="116" y="807"/>
                  </a:lnTo>
                  <a:lnTo>
                    <a:pt x="129" y="813"/>
                  </a:lnTo>
                  <a:lnTo>
                    <a:pt x="144" y="819"/>
                  </a:lnTo>
                  <a:lnTo>
                    <a:pt x="161" y="823"/>
                  </a:lnTo>
                  <a:lnTo>
                    <a:pt x="178" y="826"/>
                  </a:lnTo>
                  <a:lnTo>
                    <a:pt x="198" y="828"/>
                  </a:lnTo>
                  <a:lnTo>
                    <a:pt x="219" y="830"/>
                  </a:lnTo>
                  <a:lnTo>
                    <a:pt x="240" y="831"/>
                  </a:lnTo>
                  <a:lnTo>
                    <a:pt x="240" y="831"/>
                  </a:lnTo>
                  <a:lnTo>
                    <a:pt x="269" y="830"/>
                  </a:lnTo>
                  <a:lnTo>
                    <a:pt x="296" y="828"/>
                  </a:lnTo>
                  <a:lnTo>
                    <a:pt x="320" y="826"/>
                  </a:lnTo>
                  <a:lnTo>
                    <a:pt x="343" y="821"/>
                  </a:lnTo>
                  <a:lnTo>
                    <a:pt x="364" y="816"/>
                  </a:lnTo>
                  <a:lnTo>
                    <a:pt x="383" y="810"/>
                  </a:lnTo>
                  <a:lnTo>
                    <a:pt x="401" y="802"/>
                  </a:lnTo>
                  <a:lnTo>
                    <a:pt x="416" y="793"/>
                  </a:lnTo>
                  <a:lnTo>
                    <a:pt x="430" y="783"/>
                  </a:lnTo>
                  <a:lnTo>
                    <a:pt x="441" y="772"/>
                  </a:lnTo>
                  <a:lnTo>
                    <a:pt x="451" y="760"/>
                  </a:lnTo>
                  <a:lnTo>
                    <a:pt x="460" y="747"/>
                  </a:lnTo>
                  <a:lnTo>
                    <a:pt x="467" y="732"/>
                  </a:lnTo>
                  <a:lnTo>
                    <a:pt x="471" y="716"/>
                  </a:lnTo>
                  <a:lnTo>
                    <a:pt x="474" y="699"/>
                  </a:lnTo>
                  <a:lnTo>
                    <a:pt x="475" y="681"/>
                  </a:lnTo>
                  <a:lnTo>
                    <a:pt x="475" y="681"/>
                  </a:lnTo>
                  <a:lnTo>
                    <a:pt x="474" y="669"/>
                  </a:lnTo>
                  <a:lnTo>
                    <a:pt x="472" y="656"/>
                  </a:lnTo>
                  <a:lnTo>
                    <a:pt x="470" y="645"/>
                  </a:lnTo>
                  <a:lnTo>
                    <a:pt x="465" y="635"/>
                  </a:lnTo>
                  <a:lnTo>
                    <a:pt x="460" y="625"/>
                  </a:lnTo>
                  <a:lnTo>
                    <a:pt x="454" y="617"/>
                  </a:lnTo>
                  <a:lnTo>
                    <a:pt x="447" y="610"/>
                  </a:lnTo>
                  <a:lnTo>
                    <a:pt x="437" y="603"/>
                  </a:lnTo>
                  <a:lnTo>
                    <a:pt x="437" y="603"/>
                  </a:lnTo>
                  <a:lnTo>
                    <a:pt x="427" y="597"/>
                  </a:lnTo>
                  <a:lnTo>
                    <a:pt x="416" y="593"/>
                  </a:lnTo>
                  <a:lnTo>
                    <a:pt x="404" y="589"/>
                  </a:lnTo>
                  <a:lnTo>
                    <a:pt x="390" y="586"/>
                  </a:lnTo>
                  <a:lnTo>
                    <a:pt x="374" y="583"/>
                  </a:lnTo>
                  <a:lnTo>
                    <a:pt x="357" y="580"/>
                  </a:lnTo>
                  <a:lnTo>
                    <a:pt x="320" y="579"/>
                  </a:lnTo>
                  <a:lnTo>
                    <a:pt x="221" y="579"/>
                  </a:lnTo>
                  <a:lnTo>
                    <a:pt x="221" y="579"/>
                  </a:lnTo>
                  <a:lnTo>
                    <a:pt x="202" y="580"/>
                  </a:lnTo>
                  <a:lnTo>
                    <a:pt x="184" y="582"/>
                  </a:lnTo>
                  <a:lnTo>
                    <a:pt x="165" y="583"/>
                  </a:lnTo>
                  <a:lnTo>
                    <a:pt x="150" y="587"/>
                  </a:lnTo>
                  <a:lnTo>
                    <a:pt x="136" y="591"/>
                  </a:lnTo>
                  <a:lnTo>
                    <a:pt x="122" y="597"/>
                  </a:lnTo>
                  <a:lnTo>
                    <a:pt x="109" y="604"/>
                  </a:lnTo>
                  <a:lnTo>
                    <a:pt x="99" y="611"/>
                  </a:lnTo>
                  <a:lnTo>
                    <a:pt x="90" y="619"/>
                  </a:lnTo>
                  <a:lnTo>
                    <a:pt x="81" y="629"/>
                  </a:lnTo>
                  <a:lnTo>
                    <a:pt x="74" y="641"/>
                  </a:lnTo>
                  <a:lnTo>
                    <a:pt x="69" y="652"/>
                  </a:lnTo>
                  <a:lnTo>
                    <a:pt x="63" y="664"/>
                  </a:lnTo>
                  <a:lnTo>
                    <a:pt x="60" y="678"/>
                  </a:lnTo>
                  <a:lnTo>
                    <a:pt x="59" y="692"/>
                  </a:lnTo>
                  <a:lnTo>
                    <a:pt x="57" y="708"/>
                  </a:lnTo>
                  <a:lnTo>
                    <a:pt x="57" y="708"/>
                  </a:lnTo>
                  <a:close/>
                  <a:moveTo>
                    <a:pt x="104" y="198"/>
                  </a:moveTo>
                  <a:lnTo>
                    <a:pt x="104" y="198"/>
                  </a:lnTo>
                  <a:lnTo>
                    <a:pt x="104" y="214"/>
                  </a:lnTo>
                  <a:lnTo>
                    <a:pt x="106" y="230"/>
                  </a:lnTo>
                  <a:lnTo>
                    <a:pt x="109" y="245"/>
                  </a:lnTo>
                  <a:lnTo>
                    <a:pt x="113" y="259"/>
                  </a:lnTo>
                  <a:lnTo>
                    <a:pt x="119" y="272"/>
                  </a:lnTo>
                  <a:lnTo>
                    <a:pt x="128" y="283"/>
                  </a:lnTo>
                  <a:lnTo>
                    <a:pt x="136" y="294"/>
                  </a:lnTo>
                  <a:lnTo>
                    <a:pt x="146" y="304"/>
                  </a:lnTo>
                  <a:lnTo>
                    <a:pt x="146" y="304"/>
                  </a:lnTo>
                  <a:lnTo>
                    <a:pt x="156" y="314"/>
                  </a:lnTo>
                  <a:lnTo>
                    <a:pt x="168" y="321"/>
                  </a:lnTo>
                  <a:lnTo>
                    <a:pt x="181" y="328"/>
                  </a:lnTo>
                  <a:lnTo>
                    <a:pt x="195" y="334"/>
                  </a:lnTo>
                  <a:lnTo>
                    <a:pt x="209" y="338"/>
                  </a:lnTo>
                  <a:lnTo>
                    <a:pt x="224" y="341"/>
                  </a:lnTo>
                  <a:lnTo>
                    <a:pt x="240" y="342"/>
                  </a:lnTo>
                  <a:lnTo>
                    <a:pt x="258" y="342"/>
                  </a:lnTo>
                  <a:lnTo>
                    <a:pt x="258" y="342"/>
                  </a:lnTo>
                  <a:lnTo>
                    <a:pt x="275" y="342"/>
                  </a:lnTo>
                  <a:lnTo>
                    <a:pt x="293" y="341"/>
                  </a:lnTo>
                  <a:lnTo>
                    <a:pt x="308" y="338"/>
                  </a:lnTo>
                  <a:lnTo>
                    <a:pt x="322" y="334"/>
                  </a:lnTo>
                  <a:lnTo>
                    <a:pt x="336" y="328"/>
                  </a:lnTo>
                  <a:lnTo>
                    <a:pt x="349" y="321"/>
                  </a:lnTo>
                  <a:lnTo>
                    <a:pt x="362" y="314"/>
                  </a:lnTo>
                  <a:lnTo>
                    <a:pt x="371" y="306"/>
                  </a:lnTo>
                  <a:lnTo>
                    <a:pt x="371" y="306"/>
                  </a:lnTo>
                  <a:lnTo>
                    <a:pt x="381" y="294"/>
                  </a:lnTo>
                  <a:lnTo>
                    <a:pt x="388" y="284"/>
                  </a:lnTo>
                  <a:lnTo>
                    <a:pt x="395" y="272"/>
                  </a:lnTo>
                  <a:lnTo>
                    <a:pt x="401" y="259"/>
                  </a:lnTo>
                  <a:lnTo>
                    <a:pt x="405" y="244"/>
                  </a:lnTo>
                  <a:lnTo>
                    <a:pt x="409" y="228"/>
                  </a:lnTo>
                  <a:lnTo>
                    <a:pt x="411" y="213"/>
                  </a:lnTo>
                  <a:lnTo>
                    <a:pt x="411" y="195"/>
                  </a:lnTo>
                  <a:lnTo>
                    <a:pt x="411" y="195"/>
                  </a:lnTo>
                  <a:lnTo>
                    <a:pt x="411" y="177"/>
                  </a:lnTo>
                  <a:lnTo>
                    <a:pt x="408" y="160"/>
                  </a:lnTo>
                  <a:lnTo>
                    <a:pt x="405" y="144"/>
                  </a:lnTo>
                  <a:lnTo>
                    <a:pt x="401" y="129"/>
                  </a:lnTo>
                  <a:lnTo>
                    <a:pt x="395" y="115"/>
                  </a:lnTo>
                  <a:lnTo>
                    <a:pt x="388" y="102"/>
                  </a:lnTo>
                  <a:lnTo>
                    <a:pt x="380" y="91"/>
                  </a:lnTo>
                  <a:lnTo>
                    <a:pt x="370" y="81"/>
                  </a:lnTo>
                  <a:lnTo>
                    <a:pt x="370" y="81"/>
                  </a:lnTo>
                  <a:lnTo>
                    <a:pt x="360" y="73"/>
                  </a:lnTo>
                  <a:lnTo>
                    <a:pt x="348" y="64"/>
                  </a:lnTo>
                  <a:lnTo>
                    <a:pt x="335" y="57"/>
                  </a:lnTo>
                  <a:lnTo>
                    <a:pt x="321" y="53"/>
                  </a:lnTo>
                  <a:lnTo>
                    <a:pt x="307" y="49"/>
                  </a:lnTo>
                  <a:lnTo>
                    <a:pt x="290" y="46"/>
                  </a:lnTo>
                  <a:lnTo>
                    <a:pt x="273" y="43"/>
                  </a:lnTo>
                  <a:lnTo>
                    <a:pt x="256" y="43"/>
                  </a:lnTo>
                  <a:lnTo>
                    <a:pt x="256" y="43"/>
                  </a:lnTo>
                  <a:lnTo>
                    <a:pt x="238" y="43"/>
                  </a:lnTo>
                  <a:lnTo>
                    <a:pt x="223" y="46"/>
                  </a:lnTo>
                  <a:lnTo>
                    <a:pt x="207" y="49"/>
                  </a:lnTo>
                  <a:lnTo>
                    <a:pt x="192" y="53"/>
                  </a:lnTo>
                  <a:lnTo>
                    <a:pt x="179" y="59"/>
                  </a:lnTo>
                  <a:lnTo>
                    <a:pt x="167" y="66"/>
                  </a:lnTo>
                  <a:lnTo>
                    <a:pt x="154" y="74"/>
                  </a:lnTo>
                  <a:lnTo>
                    <a:pt x="144" y="84"/>
                  </a:lnTo>
                  <a:lnTo>
                    <a:pt x="144" y="84"/>
                  </a:lnTo>
                  <a:lnTo>
                    <a:pt x="135" y="95"/>
                  </a:lnTo>
                  <a:lnTo>
                    <a:pt x="126" y="106"/>
                  </a:lnTo>
                  <a:lnTo>
                    <a:pt x="119" y="119"/>
                  </a:lnTo>
                  <a:lnTo>
                    <a:pt x="113" y="133"/>
                  </a:lnTo>
                  <a:lnTo>
                    <a:pt x="109" y="147"/>
                  </a:lnTo>
                  <a:lnTo>
                    <a:pt x="106" y="163"/>
                  </a:lnTo>
                  <a:lnTo>
                    <a:pt x="104" y="179"/>
                  </a:lnTo>
                  <a:lnTo>
                    <a:pt x="104" y="198"/>
                  </a:lnTo>
                  <a:lnTo>
                    <a:pt x="104"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a:extLst>
                <a:ext uri="{FF2B5EF4-FFF2-40B4-BE49-F238E27FC236}">
                  <a16:creationId xmlns:a16="http://schemas.microsoft.com/office/drawing/2014/main" id="{A613E3E7-CD93-403F-B154-5A6AF1D21882}"/>
                </a:ext>
              </a:extLst>
            </p:cNvPr>
            <p:cNvSpPr>
              <a:spLocks noEditPoints="1"/>
            </p:cNvSpPr>
            <p:nvPr/>
          </p:nvSpPr>
          <p:spPr bwMode="auto">
            <a:xfrm>
              <a:off x="3675" y="2256"/>
              <a:ext cx="224" cy="308"/>
            </a:xfrm>
            <a:custGeom>
              <a:avLst/>
              <a:gdLst>
                <a:gd name="T0" fmla="*/ 390 w 447"/>
                <a:gd name="T1" fmla="*/ 512 h 617"/>
                <a:gd name="T2" fmla="*/ 345 w 447"/>
                <a:gd name="T3" fmla="*/ 561 h 617"/>
                <a:gd name="T4" fmla="*/ 310 w 447"/>
                <a:gd name="T5" fmla="*/ 586 h 617"/>
                <a:gd name="T6" fmla="*/ 286 w 447"/>
                <a:gd name="T7" fmla="*/ 599 h 617"/>
                <a:gd name="T8" fmla="*/ 245 w 447"/>
                <a:gd name="T9" fmla="*/ 611 h 617"/>
                <a:gd name="T10" fmla="*/ 185 w 447"/>
                <a:gd name="T11" fmla="*/ 617 h 617"/>
                <a:gd name="T12" fmla="*/ 125 w 447"/>
                <a:gd name="T13" fmla="*/ 610 h 617"/>
                <a:gd name="T14" fmla="*/ 76 w 447"/>
                <a:gd name="T15" fmla="*/ 592 h 617"/>
                <a:gd name="T16" fmla="*/ 49 w 447"/>
                <a:gd name="T17" fmla="*/ 572 h 617"/>
                <a:gd name="T18" fmla="*/ 20 w 447"/>
                <a:gd name="T19" fmla="*/ 533 h 617"/>
                <a:gd name="T20" fmla="*/ 3 w 447"/>
                <a:gd name="T21" fmla="*/ 485 h 617"/>
                <a:gd name="T22" fmla="*/ 0 w 447"/>
                <a:gd name="T23" fmla="*/ 447 h 617"/>
                <a:gd name="T24" fmla="*/ 11 w 447"/>
                <a:gd name="T25" fmla="*/ 389 h 617"/>
                <a:gd name="T26" fmla="*/ 41 w 447"/>
                <a:gd name="T27" fmla="*/ 340 h 617"/>
                <a:gd name="T28" fmla="*/ 73 w 447"/>
                <a:gd name="T29" fmla="*/ 313 h 617"/>
                <a:gd name="T30" fmla="*/ 136 w 447"/>
                <a:gd name="T31" fmla="*/ 283 h 617"/>
                <a:gd name="T32" fmla="*/ 219 w 447"/>
                <a:gd name="T33" fmla="*/ 265 h 617"/>
                <a:gd name="T34" fmla="*/ 397 w 447"/>
                <a:gd name="T35" fmla="*/ 258 h 617"/>
                <a:gd name="T36" fmla="*/ 395 w 447"/>
                <a:gd name="T37" fmla="*/ 198 h 617"/>
                <a:gd name="T38" fmla="*/ 388 w 447"/>
                <a:gd name="T39" fmla="*/ 145 h 617"/>
                <a:gd name="T40" fmla="*/ 370 w 447"/>
                <a:gd name="T41" fmla="*/ 103 h 617"/>
                <a:gd name="T42" fmla="*/ 352 w 447"/>
                <a:gd name="T43" fmla="*/ 80 h 617"/>
                <a:gd name="T44" fmla="*/ 317 w 447"/>
                <a:gd name="T45" fmla="*/ 58 h 617"/>
                <a:gd name="T46" fmla="*/ 269 w 447"/>
                <a:gd name="T47" fmla="*/ 48 h 617"/>
                <a:gd name="T48" fmla="*/ 230 w 447"/>
                <a:gd name="T49" fmla="*/ 48 h 617"/>
                <a:gd name="T50" fmla="*/ 167 w 447"/>
                <a:gd name="T51" fmla="*/ 59 h 617"/>
                <a:gd name="T52" fmla="*/ 101 w 447"/>
                <a:gd name="T53" fmla="*/ 83 h 617"/>
                <a:gd name="T54" fmla="*/ 59 w 447"/>
                <a:gd name="T55" fmla="*/ 47 h 617"/>
                <a:gd name="T56" fmla="*/ 132 w 447"/>
                <a:gd name="T57" fmla="*/ 19 h 617"/>
                <a:gd name="T58" fmla="*/ 205 w 447"/>
                <a:gd name="T59" fmla="*/ 3 h 617"/>
                <a:gd name="T60" fmla="*/ 252 w 447"/>
                <a:gd name="T61" fmla="*/ 0 h 617"/>
                <a:gd name="T62" fmla="*/ 319 w 447"/>
                <a:gd name="T63" fmla="*/ 7 h 617"/>
                <a:gd name="T64" fmla="*/ 371 w 447"/>
                <a:gd name="T65" fmla="*/ 30 h 617"/>
                <a:gd name="T66" fmla="*/ 399 w 447"/>
                <a:gd name="T67" fmla="*/ 51 h 617"/>
                <a:gd name="T68" fmla="*/ 429 w 447"/>
                <a:gd name="T69" fmla="*/ 97 h 617"/>
                <a:gd name="T70" fmla="*/ 444 w 447"/>
                <a:gd name="T71" fmla="*/ 160 h 617"/>
                <a:gd name="T72" fmla="*/ 447 w 447"/>
                <a:gd name="T73" fmla="*/ 606 h 617"/>
                <a:gd name="T74" fmla="*/ 189 w 447"/>
                <a:gd name="T75" fmla="*/ 568 h 617"/>
                <a:gd name="T76" fmla="*/ 255 w 447"/>
                <a:gd name="T77" fmla="*/ 560 h 617"/>
                <a:gd name="T78" fmla="*/ 308 w 447"/>
                <a:gd name="T79" fmla="*/ 537 h 617"/>
                <a:gd name="T80" fmla="*/ 339 w 447"/>
                <a:gd name="T81" fmla="*/ 513 h 617"/>
                <a:gd name="T82" fmla="*/ 373 w 447"/>
                <a:gd name="T83" fmla="*/ 467 h 617"/>
                <a:gd name="T84" fmla="*/ 391 w 447"/>
                <a:gd name="T85" fmla="*/ 408 h 617"/>
                <a:gd name="T86" fmla="*/ 394 w 447"/>
                <a:gd name="T87" fmla="*/ 303 h 617"/>
                <a:gd name="T88" fmla="*/ 259 w 447"/>
                <a:gd name="T89" fmla="*/ 310 h 617"/>
                <a:gd name="T90" fmla="*/ 182 w 447"/>
                <a:gd name="T91" fmla="*/ 320 h 617"/>
                <a:gd name="T92" fmla="*/ 126 w 447"/>
                <a:gd name="T93" fmla="*/ 340 h 617"/>
                <a:gd name="T94" fmla="*/ 98 w 447"/>
                <a:gd name="T95" fmla="*/ 356 h 617"/>
                <a:gd name="T96" fmla="*/ 71 w 447"/>
                <a:gd name="T97" fmla="*/ 389 h 617"/>
                <a:gd name="T98" fmla="*/ 59 w 447"/>
                <a:gd name="T99" fmla="*/ 433 h 617"/>
                <a:gd name="T100" fmla="*/ 59 w 447"/>
                <a:gd name="T101" fmla="*/ 464 h 617"/>
                <a:gd name="T102" fmla="*/ 66 w 447"/>
                <a:gd name="T103" fmla="*/ 499 h 617"/>
                <a:gd name="T104" fmla="*/ 84 w 447"/>
                <a:gd name="T105" fmla="*/ 529 h 617"/>
                <a:gd name="T106" fmla="*/ 101 w 447"/>
                <a:gd name="T107" fmla="*/ 544 h 617"/>
                <a:gd name="T108" fmla="*/ 133 w 447"/>
                <a:gd name="T109" fmla="*/ 560 h 617"/>
                <a:gd name="T110" fmla="*/ 174 w 447"/>
                <a:gd name="T111" fmla="*/ 56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617">
                  <a:moveTo>
                    <a:pt x="408" y="606"/>
                  </a:moveTo>
                  <a:lnTo>
                    <a:pt x="394" y="512"/>
                  </a:lnTo>
                  <a:lnTo>
                    <a:pt x="390" y="512"/>
                  </a:lnTo>
                  <a:lnTo>
                    <a:pt x="390" y="512"/>
                  </a:lnTo>
                  <a:lnTo>
                    <a:pt x="367" y="539"/>
                  </a:lnTo>
                  <a:lnTo>
                    <a:pt x="345" y="561"/>
                  </a:lnTo>
                  <a:lnTo>
                    <a:pt x="332" y="571"/>
                  </a:lnTo>
                  <a:lnTo>
                    <a:pt x="321" y="579"/>
                  </a:lnTo>
                  <a:lnTo>
                    <a:pt x="310" y="586"/>
                  </a:lnTo>
                  <a:lnTo>
                    <a:pt x="297" y="593"/>
                  </a:lnTo>
                  <a:lnTo>
                    <a:pt x="297" y="593"/>
                  </a:lnTo>
                  <a:lnTo>
                    <a:pt x="286" y="599"/>
                  </a:lnTo>
                  <a:lnTo>
                    <a:pt x="273" y="603"/>
                  </a:lnTo>
                  <a:lnTo>
                    <a:pt x="259" y="607"/>
                  </a:lnTo>
                  <a:lnTo>
                    <a:pt x="245" y="611"/>
                  </a:lnTo>
                  <a:lnTo>
                    <a:pt x="217" y="616"/>
                  </a:lnTo>
                  <a:lnTo>
                    <a:pt x="185" y="617"/>
                  </a:lnTo>
                  <a:lnTo>
                    <a:pt x="185" y="617"/>
                  </a:lnTo>
                  <a:lnTo>
                    <a:pt x="164" y="616"/>
                  </a:lnTo>
                  <a:lnTo>
                    <a:pt x="144" y="614"/>
                  </a:lnTo>
                  <a:lnTo>
                    <a:pt x="125" y="610"/>
                  </a:lnTo>
                  <a:lnTo>
                    <a:pt x="108" y="606"/>
                  </a:lnTo>
                  <a:lnTo>
                    <a:pt x="91" y="599"/>
                  </a:lnTo>
                  <a:lnTo>
                    <a:pt x="76" y="592"/>
                  </a:lnTo>
                  <a:lnTo>
                    <a:pt x="62" y="582"/>
                  </a:lnTo>
                  <a:lnTo>
                    <a:pt x="49" y="572"/>
                  </a:lnTo>
                  <a:lnTo>
                    <a:pt x="49" y="572"/>
                  </a:lnTo>
                  <a:lnTo>
                    <a:pt x="38" y="561"/>
                  </a:lnTo>
                  <a:lnTo>
                    <a:pt x="28" y="547"/>
                  </a:lnTo>
                  <a:lnTo>
                    <a:pt x="20" y="533"/>
                  </a:lnTo>
                  <a:lnTo>
                    <a:pt x="13" y="519"/>
                  </a:lnTo>
                  <a:lnTo>
                    <a:pt x="7" y="502"/>
                  </a:lnTo>
                  <a:lnTo>
                    <a:pt x="3" y="485"/>
                  </a:lnTo>
                  <a:lnTo>
                    <a:pt x="1" y="467"/>
                  </a:lnTo>
                  <a:lnTo>
                    <a:pt x="0" y="447"/>
                  </a:lnTo>
                  <a:lnTo>
                    <a:pt x="0" y="447"/>
                  </a:lnTo>
                  <a:lnTo>
                    <a:pt x="1" y="426"/>
                  </a:lnTo>
                  <a:lnTo>
                    <a:pt x="4" y="407"/>
                  </a:lnTo>
                  <a:lnTo>
                    <a:pt x="11" y="389"/>
                  </a:lnTo>
                  <a:lnTo>
                    <a:pt x="18" y="370"/>
                  </a:lnTo>
                  <a:lnTo>
                    <a:pt x="28" y="354"/>
                  </a:lnTo>
                  <a:lnTo>
                    <a:pt x="41" y="340"/>
                  </a:lnTo>
                  <a:lnTo>
                    <a:pt x="56" y="326"/>
                  </a:lnTo>
                  <a:lnTo>
                    <a:pt x="73" y="313"/>
                  </a:lnTo>
                  <a:lnTo>
                    <a:pt x="73" y="313"/>
                  </a:lnTo>
                  <a:lnTo>
                    <a:pt x="92" y="302"/>
                  </a:lnTo>
                  <a:lnTo>
                    <a:pt x="113" y="292"/>
                  </a:lnTo>
                  <a:lnTo>
                    <a:pt x="136" y="283"/>
                  </a:lnTo>
                  <a:lnTo>
                    <a:pt x="161" y="276"/>
                  </a:lnTo>
                  <a:lnTo>
                    <a:pt x="189" y="269"/>
                  </a:lnTo>
                  <a:lnTo>
                    <a:pt x="219" y="265"/>
                  </a:lnTo>
                  <a:lnTo>
                    <a:pt x="249" y="262"/>
                  </a:lnTo>
                  <a:lnTo>
                    <a:pt x="283" y="261"/>
                  </a:lnTo>
                  <a:lnTo>
                    <a:pt x="397" y="258"/>
                  </a:lnTo>
                  <a:lnTo>
                    <a:pt x="397" y="219"/>
                  </a:lnTo>
                  <a:lnTo>
                    <a:pt x="397" y="219"/>
                  </a:lnTo>
                  <a:lnTo>
                    <a:pt x="395" y="198"/>
                  </a:lnTo>
                  <a:lnTo>
                    <a:pt x="394" y="180"/>
                  </a:lnTo>
                  <a:lnTo>
                    <a:pt x="391" y="162"/>
                  </a:lnTo>
                  <a:lnTo>
                    <a:pt x="388" y="145"/>
                  </a:lnTo>
                  <a:lnTo>
                    <a:pt x="383" y="129"/>
                  </a:lnTo>
                  <a:lnTo>
                    <a:pt x="377" y="115"/>
                  </a:lnTo>
                  <a:lnTo>
                    <a:pt x="370" y="103"/>
                  </a:lnTo>
                  <a:lnTo>
                    <a:pt x="362" y="91"/>
                  </a:lnTo>
                  <a:lnTo>
                    <a:pt x="362" y="91"/>
                  </a:lnTo>
                  <a:lnTo>
                    <a:pt x="352" y="80"/>
                  </a:lnTo>
                  <a:lnTo>
                    <a:pt x="342" y="72"/>
                  </a:lnTo>
                  <a:lnTo>
                    <a:pt x="329" y="65"/>
                  </a:lnTo>
                  <a:lnTo>
                    <a:pt x="317" y="58"/>
                  </a:lnTo>
                  <a:lnTo>
                    <a:pt x="303" y="54"/>
                  </a:lnTo>
                  <a:lnTo>
                    <a:pt x="286" y="51"/>
                  </a:lnTo>
                  <a:lnTo>
                    <a:pt x="269" y="48"/>
                  </a:lnTo>
                  <a:lnTo>
                    <a:pt x="251" y="48"/>
                  </a:lnTo>
                  <a:lnTo>
                    <a:pt x="251" y="48"/>
                  </a:lnTo>
                  <a:lnTo>
                    <a:pt x="230" y="48"/>
                  </a:lnTo>
                  <a:lnTo>
                    <a:pt x="209" y="51"/>
                  </a:lnTo>
                  <a:lnTo>
                    <a:pt x="188" y="54"/>
                  </a:lnTo>
                  <a:lnTo>
                    <a:pt x="167" y="59"/>
                  </a:lnTo>
                  <a:lnTo>
                    <a:pt x="144" y="66"/>
                  </a:lnTo>
                  <a:lnTo>
                    <a:pt x="123" y="73"/>
                  </a:lnTo>
                  <a:lnTo>
                    <a:pt x="101" y="83"/>
                  </a:lnTo>
                  <a:lnTo>
                    <a:pt x="80" y="94"/>
                  </a:lnTo>
                  <a:lnTo>
                    <a:pt x="59" y="47"/>
                  </a:lnTo>
                  <a:lnTo>
                    <a:pt x="59" y="47"/>
                  </a:lnTo>
                  <a:lnTo>
                    <a:pt x="84" y="35"/>
                  </a:lnTo>
                  <a:lnTo>
                    <a:pt x="108" y="27"/>
                  </a:lnTo>
                  <a:lnTo>
                    <a:pt x="132" y="19"/>
                  </a:lnTo>
                  <a:lnTo>
                    <a:pt x="157" y="12"/>
                  </a:lnTo>
                  <a:lnTo>
                    <a:pt x="181" y="7"/>
                  </a:lnTo>
                  <a:lnTo>
                    <a:pt x="205" y="3"/>
                  </a:lnTo>
                  <a:lnTo>
                    <a:pt x="228" y="2"/>
                  </a:lnTo>
                  <a:lnTo>
                    <a:pt x="252" y="0"/>
                  </a:lnTo>
                  <a:lnTo>
                    <a:pt x="252" y="0"/>
                  </a:lnTo>
                  <a:lnTo>
                    <a:pt x="276" y="2"/>
                  </a:lnTo>
                  <a:lnTo>
                    <a:pt x="298" y="3"/>
                  </a:lnTo>
                  <a:lnTo>
                    <a:pt x="319" y="7"/>
                  </a:lnTo>
                  <a:lnTo>
                    <a:pt x="338" y="13"/>
                  </a:lnTo>
                  <a:lnTo>
                    <a:pt x="356" y="20"/>
                  </a:lnTo>
                  <a:lnTo>
                    <a:pt x="371" y="30"/>
                  </a:lnTo>
                  <a:lnTo>
                    <a:pt x="387" y="40"/>
                  </a:lnTo>
                  <a:lnTo>
                    <a:pt x="399" y="51"/>
                  </a:lnTo>
                  <a:lnTo>
                    <a:pt x="399" y="51"/>
                  </a:lnTo>
                  <a:lnTo>
                    <a:pt x="411" y="65"/>
                  </a:lnTo>
                  <a:lnTo>
                    <a:pt x="420" y="80"/>
                  </a:lnTo>
                  <a:lnTo>
                    <a:pt x="429" y="97"/>
                  </a:lnTo>
                  <a:lnTo>
                    <a:pt x="436" y="117"/>
                  </a:lnTo>
                  <a:lnTo>
                    <a:pt x="441" y="138"/>
                  </a:lnTo>
                  <a:lnTo>
                    <a:pt x="444" y="160"/>
                  </a:lnTo>
                  <a:lnTo>
                    <a:pt x="447" y="184"/>
                  </a:lnTo>
                  <a:lnTo>
                    <a:pt x="447" y="211"/>
                  </a:lnTo>
                  <a:lnTo>
                    <a:pt x="447" y="606"/>
                  </a:lnTo>
                  <a:lnTo>
                    <a:pt x="408" y="606"/>
                  </a:lnTo>
                  <a:close/>
                  <a:moveTo>
                    <a:pt x="189" y="568"/>
                  </a:moveTo>
                  <a:lnTo>
                    <a:pt x="189" y="568"/>
                  </a:lnTo>
                  <a:lnTo>
                    <a:pt x="212" y="567"/>
                  </a:lnTo>
                  <a:lnTo>
                    <a:pt x="234" y="564"/>
                  </a:lnTo>
                  <a:lnTo>
                    <a:pt x="255" y="560"/>
                  </a:lnTo>
                  <a:lnTo>
                    <a:pt x="273" y="554"/>
                  </a:lnTo>
                  <a:lnTo>
                    <a:pt x="291" y="547"/>
                  </a:lnTo>
                  <a:lnTo>
                    <a:pt x="308" y="537"/>
                  </a:lnTo>
                  <a:lnTo>
                    <a:pt x="325" y="526"/>
                  </a:lnTo>
                  <a:lnTo>
                    <a:pt x="339" y="513"/>
                  </a:lnTo>
                  <a:lnTo>
                    <a:pt x="339" y="513"/>
                  </a:lnTo>
                  <a:lnTo>
                    <a:pt x="352" y="499"/>
                  </a:lnTo>
                  <a:lnTo>
                    <a:pt x="363" y="484"/>
                  </a:lnTo>
                  <a:lnTo>
                    <a:pt x="373" y="467"/>
                  </a:lnTo>
                  <a:lnTo>
                    <a:pt x="380" y="449"/>
                  </a:lnTo>
                  <a:lnTo>
                    <a:pt x="387" y="429"/>
                  </a:lnTo>
                  <a:lnTo>
                    <a:pt x="391" y="408"/>
                  </a:lnTo>
                  <a:lnTo>
                    <a:pt x="394" y="386"/>
                  </a:lnTo>
                  <a:lnTo>
                    <a:pt x="394" y="362"/>
                  </a:lnTo>
                  <a:lnTo>
                    <a:pt x="394" y="303"/>
                  </a:lnTo>
                  <a:lnTo>
                    <a:pt x="290" y="307"/>
                  </a:lnTo>
                  <a:lnTo>
                    <a:pt x="290" y="307"/>
                  </a:lnTo>
                  <a:lnTo>
                    <a:pt x="259" y="310"/>
                  </a:lnTo>
                  <a:lnTo>
                    <a:pt x="231" y="313"/>
                  </a:lnTo>
                  <a:lnTo>
                    <a:pt x="206" y="316"/>
                  </a:lnTo>
                  <a:lnTo>
                    <a:pt x="182" y="320"/>
                  </a:lnTo>
                  <a:lnTo>
                    <a:pt x="161" y="326"/>
                  </a:lnTo>
                  <a:lnTo>
                    <a:pt x="143" y="333"/>
                  </a:lnTo>
                  <a:lnTo>
                    <a:pt x="126" y="340"/>
                  </a:lnTo>
                  <a:lnTo>
                    <a:pt x="111" y="347"/>
                  </a:lnTo>
                  <a:lnTo>
                    <a:pt x="111" y="347"/>
                  </a:lnTo>
                  <a:lnTo>
                    <a:pt x="98" y="356"/>
                  </a:lnTo>
                  <a:lnTo>
                    <a:pt x="88" y="366"/>
                  </a:lnTo>
                  <a:lnTo>
                    <a:pt x="78" y="377"/>
                  </a:lnTo>
                  <a:lnTo>
                    <a:pt x="71" y="389"/>
                  </a:lnTo>
                  <a:lnTo>
                    <a:pt x="66" y="403"/>
                  </a:lnTo>
                  <a:lnTo>
                    <a:pt x="62" y="417"/>
                  </a:lnTo>
                  <a:lnTo>
                    <a:pt x="59" y="433"/>
                  </a:lnTo>
                  <a:lnTo>
                    <a:pt x="57" y="450"/>
                  </a:lnTo>
                  <a:lnTo>
                    <a:pt x="57" y="450"/>
                  </a:lnTo>
                  <a:lnTo>
                    <a:pt x="59" y="464"/>
                  </a:lnTo>
                  <a:lnTo>
                    <a:pt x="60" y="477"/>
                  </a:lnTo>
                  <a:lnTo>
                    <a:pt x="63" y="488"/>
                  </a:lnTo>
                  <a:lnTo>
                    <a:pt x="66" y="499"/>
                  </a:lnTo>
                  <a:lnTo>
                    <a:pt x="71" y="511"/>
                  </a:lnTo>
                  <a:lnTo>
                    <a:pt x="77" y="520"/>
                  </a:lnTo>
                  <a:lnTo>
                    <a:pt x="84" y="529"/>
                  </a:lnTo>
                  <a:lnTo>
                    <a:pt x="92" y="537"/>
                  </a:lnTo>
                  <a:lnTo>
                    <a:pt x="92" y="537"/>
                  </a:lnTo>
                  <a:lnTo>
                    <a:pt x="101" y="544"/>
                  </a:lnTo>
                  <a:lnTo>
                    <a:pt x="111" y="550"/>
                  </a:lnTo>
                  <a:lnTo>
                    <a:pt x="122" y="555"/>
                  </a:lnTo>
                  <a:lnTo>
                    <a:pt x="133" y="560"/>
                  </a:lnTo>
                  <a:lnTo>
                    <a:pt x="146" y="564"/>
                  </a:lnTo>
                  <a:lnTo>
                    <a:pt x="160" y="565"/>
                  </a:lnTo>
                  <a:lnTo>
                    <a:pt x="174" y="567"/>
                  </a:lnTo>
                  <a:lnTo>
                    <a:pt x="189" y="568"/>
                  </a:lnTo>
                  <a:lnTo>
                    <a:pt x="189" y="5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3">
              <a:extLst>
                <a:ext uri="{FF2B5EF4-FFF2-40B4-BE49-F238E27FC236}">
                  <a16:creationId xmlns:a16="http://schemas.microsoft.com/office/drawing/2014/main" id="{9E1A4CB8-53BC-49D5-B949-4E23DB43C4CA}"/>
                </a:ext>
              </a:extLst>
            </p:cNvPr>
            <p:cNvSpPr>
              <a:spLocks noChangeArrowheads="1"/>
            </p:cNvSpPr>
            <p:nvPr/>
          </p:nvSpPr>
          <p:spPr bwMode="auto">
            <a:xfrm>
              <a:off x="3975" y="2132"/>
              <a:ext cx="27" cy="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4">
              <a:extLst>
                <a:ext uri="{FF2B5EF4-FFF2-40B4-BE49-F238E27FC236}">
                  <a16:creationId xmlns:a16="http://schemas.microsoft.com/office/drawing/2014/main" id="{2B41B274-3017-4B82-9769-ED6D137CEBAD}"/>
                </a:ext>
              </a:extLst>
            </p:cNvPr>
            <p:cNvSpPr>
              <a:spLocks/>
            </p:cNvSpPr>
            <p:nvPr/>
          </p:nvSpPr>
          <p:spPr bwMode="auto">
            <a:xfrm>
              <a:off x="3482" y="2189"/>
              <a:ext cx="166" cy="375"/>
            </a:xfrm>
            <a:custGeom>
              <a:avLst/>
              <a:gdLst>
                <a:gd name="T0" fmla="*/ 243 w 333"/>
                <a:gd name="T1" fmla="*/ 702 h 750"/>
                <a:gd name="T2" fmla="*/ 243 w 333"/>
                <a:gd name="T3" fmla="*/ 702 h 750"/>
                <a:gd name="T4" fmla="*/ 268 w 333"/>
                <a:gd name="T5" fmla="*/ 701 h 750"/>
                <a:gd name="T6" fmla="*/ 291 w 333"/>
                <a:gd name="T7" fmla="*/ 700 h 750"/>
                <a:gd name="T8" fmla="*/ 313 w 333"/>
                <a:gd name="T9" fmla="*/ 697 h 750"/>
                <a:gd name="T10" fmla="*/ 333 w 333"/>
                <a:gd name="T11" fmla="*/ 693 h 750"/>
                <a:gd name="T12" fmla="*/ 333 w 333"/>
                <a:gd name="T13" fmla="*/ 737 h 750"/>
                <a:gd name="T14" fmla="*/ 333 w 333"/>
                <a:gd name="T15" fmla="*/ 737 h 750"/>
                <a:gd name="T16" fmla="*/ 312 w 333"/>
                <a:gd name="T17" fmla="*/ 743 h 750"/>
                <a:gd name="T18" fmla="*/ 291 w 333"/>
                <a:gd name="T19" fmla="*/ 747 h 750"/>
                <a:gd name="T20" fmla="*/ 267 w 333"/>
                <a:gd name="T21" fmla="*/ 749 h 750"/>
                <a:gd name="T22" fmla="*/ 242 w 333"/>
                <a:gd name="T23" fmla="*/ 750 h 750"/>
                <a:gd name="T24" fmla="*/ 242 w 333"/>
                <a:gd name="T25" fmla="*/ 750 h 750"/>
                <a:gd name="T26" fmla="*/ 223 w 333"/>
                <a:gd name="T27" fmla="*/ 750 h 750"/>
                <a:gd name="T28" fmla="*/ 205 w 333"/>
                <a:gd name="T29" fmla="*/ 747 h 750"/>
                <a:gd name="T30" fmla="*/ 188 w 333"/>
                <a:gd name="T31" fmla="*/ 744 h 750"/>
                <a:gd name="T32" fmla="*/ 173 w 333"/>
                <a:gd name="T33" fmla="*/ 739 h 750"/>
                <a:gd name="T34" fmla="*/ 159 w 333"/>
                <a:gd name="T35" fmla="*/ 733 h 750"/>
                <a:gd name="T36" fmla="*/ 146 w 333"/>
                <a:gd name="T37" fmla="*/ 726 h 750"/>
                <a:gd name="T38" fmla="*/ 135 w 333"/>
                <a:gd name="T39" fmla="*/ 718 h 750"/>
                <a:gd name="T40" fmla="*/ 125 w 333"/>
                <a:gd name="T41" fmla="*/ 708 h 750"/>
                <a:gd name="T42" fmla="*/ 125 w 333"/>
                <a:gd name="T43" fmla="*/ 708 h 750"/>
                <a:gd name="T44" fmla="*/ 117 w 333"/>
                <a:gd name="T45" fmla="*/ 697 h 750"/>
                <a:gd name="T46" fmla="*/ 110 w 333"/>
                <a:gd name="T47" fmla="*/ 684 h 750"/>
                <a:gd name="T48" fmla="*/ 103 w 333"/>
                <a:gd name="T49" fmla="*/ 670 h 750"/>
                <a:gd name="T50" fmla="*/ 97 w 333"/>
                <a:gd name="T51" fmla="*/ 653 h 750"/>
                <a:gd name="T52" fmla="*/ 93 w 333"/>
                <a:gd name="T53" fmla="*/ 637 h 750"/>
                <a:gd name="T54" fmla="*/ 90 w 333"/>
                <a:gd name="T55" fmla="*/ 617 h 750"/>
                <a:gd name="T56" fmla="*/ 89 w 333"/>
                <a:gd name="T57" fmla="*/ 597 h 750"/>
                <a:gd name="T58" fmla="*/ 87 w 333"/>
                <a:gd name="T59" fmla="*/ 575 h 750"/>
                <a:gd name="T60" fmla="*/ 87 w 333"/>
                <a:gd name="T61" fmla="*/ 191 h 750"/>
                <a:gd name="T62" fmla="*/ 0 w 333"/>
                <a:gd name="T63" fmla="*/ 191 h 750"/>
                <a:gd name="T64" fmla="*/ 0 w 333"/>
                <a:gd name="T65" fmla="*/ 145 h 750"/>
                <a:gd name="T66" fmla="*/ 87 w 333"/>
                <a:gd name="T67" fmla="*/ 145 h 750"/>
                <a:gd name="T68" fmla="*/ 87 w 333"/>
                <a:gd name="T69" fmla="*/ 10 h 750"/>
                <a:gd name="T70" fmla="*/ 143 w 333"/>
                <a:gd name="T71" fmla="*/ 0 h 750"/>
                <a:gd name="T72" fmla="*/ 143 w 333"/>
                <a:gd name="T73" fmla="*/ 145 h 750"/>
                <a:gd name="T74" fmla="*/ 319 w 333"/>
                <a:gd name="T75" fmla="*/ 145 h 750"/>
                <a:gd name="T76" fmla="*/ 319 w 333"/>
                <a:gd name="T77" fmla="*/ 191 h 750"/>
                <a:gd name="T78" fmla="*/ 143 w 333"/>
                <a:gd name="T79" fmla="*/ 191 h 750"/>
                <a:gd name="T80" fmla="*/ 143 w 333"/>
                <a:gd name="T81" fmla="*/ 568 h 750"/>
                <a:gd name="T82" fmla="*/ 143 w 333"/>
                <a:gd name="T83" fmla="*/ 568 h 750"/>
                <a:gd name="T84" fmla="*/ 145 w 333"/>
                <a:gd name="T85" fmla="*/ 600 h 750"/>
                <a:gd name="T86" fmla="*/ 146 w 333"/>
                <a:gd name="T87" fmla="*/ 614 h 750"/>
                <a:gd name="T88" fmla="*/ 149 w 333"/>
                <a:gd name="T89" fmla="*/ 627 h 750"/>
                <a:gd name="T90" fmla="*/ 153 w 333"/>
                <a:gd name="T91" fmla="*/ 639 h 750"/>
                <a:gd name="T92" fmla="*/ 157 w 333"/>
                <a:gd name="T93" fmla="*/ 651 h 750"/>
                <a:gd name="T94" fmla="*/ 162 w 333"/>
                <a:gd name="T95" fmla="*/ 660 h 750"/>
                <a:gd name="T96" fmla="*/ 167 w 333"/>
                <a:gd name="T97" fmla="*/ 669 h 750"/>
                <a:gd name="T98" fmla="*/ 167 w 333"/>
                <a:gd name="T99" fmla="*/ 669 h 750"/>
                <a:gd name="T100" fmla="*/ 174 w 333"/>
                <a:gd name="T101" fmla="*/ 677 h 750"/>
                <a:gd name="T102" fmla="*/ 181 w 333"/>
                <a:gd name="T103" fmla="*/ 683 h 750"/>
                <a:gd name="T104" fmla="*/ 190 w 333"/>
                <a:gd name="T105" fmla="*/ 688 h 750"/>
                <a:gd name="T106" fmla="*/ 198 w 333"/>
                <a:gd name="T107" fmla="*/ 694 h 750"/>
                <a:gd name="T108" fmla="*/ 208 w 333"/>
                <a:gd name="T109" fmla="*/ 697 h 750"/>
                <a:gd name="T110" fmla="*/ 219 w 333"/>
                <a:gd name="T111" fmla="*/ 700 h 750"/>
                <a:gd name="T112" fmla="*/ 230 w 333"/>
                <a:gd name="T113" fmla="*/ 701 h 750"/>
                <a:gd name="T114" fmla="*/ 243 w 333"/>
                <a:gd name="T115" fmla="*/ 702 h 750"/>
                <a:gd name="T116" fmla="*/ 243 w 333"/>
                <a:gd name="T117" fmla="*/ 70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3" h="750">
                  <a:moveTo>
                    <a:pt x="243" y="702"/>
                  </a:moveTo>
                  <a:lnTo>
                    <a:pt x="243" y="702"/>
                  </a:lnTo>
                  <a:lnTo>
                    <a:pt x="268" y="701"/>
                  </a:lnTo>
                  <a:lnTo>
                    <a:pt x="291" y="700"/>
                  </a:lnTo>
                  <a:lnTo>
                    <a:pt x="313" y="697"/>
                  </a:lnTo>
                  <a:lnTo>
                    <a:pt x="333" y="693"/>
                  </a:lnTo>
                  <a:lnTo>
                    <a:pt x="333" y="737"/>
                  </a:lnTo>
                  <a:lnTo>
                    <a:pt x="333" y="737"/>
                  </a:lnTo>
                  <a:lnTo>
                    <a:pt x="312" y="743"/>
                  </a:lnTo>
                  <a:lnTo>
                    <a:pt x="291" y="747"/>
                  </a:lnTo>
                  <a:lnTo>
                    <a:pt x="267" y="749"/>
                  </a:lnTo>
                  <a:lnTo>
                    <a:pt x="242" y="750"/>
                  </a:lnTo>
                  <a:lnTo>
                    <a:pt x="242" y="750"/>
                  </a:lnTo>
                  <a:lnTo>
                    <a:pt x="223" y="750"/>
                  </a:lnTo>
                  <a:lnTo>
                    <a:pt x="205" y="747"/>
                  </a:lnTo>
                  <a:lnTo>
                    <a:pt x="188" y="744"/>
                  </a:lnTo>
                  <a:lnTo>
                    <a:pt x="173" y="739"/>
                  </a:lnTo>
                  <a:lnTo>
                    <a:pt x="159" y="733"/>
                  </a:lnTo>
                  <a:lnTo>
                    <a:pt x="146" y="726"/>
                  </a:lnTo>
                  <a:lnTo>
                    <a:pt x="135" y="718"/>
                  </a:lnTo>
                  <a:lnTo>
                    <a:pt x="125" y="708"/>
                  </a:lnTo>
                  <a:lnTo>
                    <a:pt x="125" y="708"/>
                  </a:lnTo>
                  <a:lnTo>
                    <a:pt x="117" y="697"/>
                  </a:lnTo>
                  <a:lnTo>
                    <a:pt x="110" y="684"/>
                  </a:lnTo>
                  <a:lnTo>
                    <a:pt x="103" y="670"/>
                  </a:lnTo>
                  <a:lnTo>
                    <a:pt x="97" y="653"/>
                  </a:lnTo>
                  <a:lnTo>
                    <a:pt x="93" y="637"/>
                  </a:lnTo>
                  <a:lnTo>
                    <a:pt x="90" y="617"/>
                  </a:lnTo>
                  <a:lnTo>
                    <a:pt x="89" y="597"/>
                  </a:lnTo>
                  <a:lnTo>
                    <a:pt x="87" y="575"/>
                  </a:lnTo>
                  <a:lnTo>
                    <a:pt x="87" y="191"/>
                  </a:lnTo>
                  <a:lnTo>
                    <a:pt x="0" y="191"/>
                  </a:lnTo>
                  <a:lnTo>
                    <a:pt x="0" y="145"/>
                  </a:lnTo>
                  <a:lnTo>
                    <a:pt x="87" y="145"/>
                  </a:lnTo>
                  <a:lnTo>
                    <a:pt x="87" y="10"/>
                  </a:lnTo>
                  <a:lnTo>
                    <a:pt x="143" y="0"/>
                  </a:lnTo>
                  <a:lnTo>
                    <a:pt x="143" y="145"/>
                  </a:lnTo>
                  <a:lnTo>
                    <a:pt x="319" y="145"/>
                  </a:lnTo>
                  <a:lnTo>
                    <a:pt x="319" y="191"/>
                  </a:lnTo>
                  <a:lnTo>
                    <a:pt x="143" y="191"/>
                  </a:lnTo>
                  <a:lnTo>
                    <a:pt x="143" y="568"/>
                  </a:lnTo>
                  <a:lnTo>
                    <a:pt x="143" y="568"/>
                  </a:lnTo>
                  <a:lnTo>
                    <a:pt x="145" y="600"/>
                  </a:lnTo>
                  <a:lnTo>
                    <a:pt x="146" y="614"/>
                  </a:lnTo>
                  <a:lnTo>
                    <a:pt x="149" y="627"/>
                  </a:lnTo>
                  <a:lnTo>
                    <a:pt x="153" y="639"/>
                  </a:lnTo>
                  <a:lnTo>
                    <a:pt x="157" y="651"/>
                  </a:lnTo>
                  <a:lnTo>
                    <a:pt x="162" y="660"/>
                  </a:lnTo>
                  <a:lnTo>
                    <a:pt x="167" y="669"/>
                  </a:lnTo>
                  <a:lnTo>
                    <a:pt x="167" y="669"/>
                  </a:lnTo>
                  <a:lnTo>
                    <a:pt x="174" y="677"/>
                  </a:lnTo>
                  <a:lnTo>
                    <a:pt x="181" y="683"/>
                  </a:lnTo>
                  <a:lnTo>
                    <a:pt x="190" y="688"/>
                  </a:lnTo>
                  <a:lnTo>
                    <a:pt x="198" y="694"/>
                  </a:lnTo>
                  <a:lnTo>
                    <a:pt x="208" y="697"/>
                  </a:lnTo>
                  <a:lnTo>
                    <a:pt x="219" y="700"/>
                  </a:lnTo>
                  <a:lnTo>
                    <a:pt x="230" y="701"/>
                  </a:lnTo>
                  <a:lnTo>
                    <a:pt x="243" y="702"/>
                  </a:lnTo>
                  <a:lnTo>
                    <a:pt x="243" y="7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299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Section Overview</a:t>
            </a:r>
          </a:p>
        </p:txBody>
      </p:sp>
      <p:sp>
        <p:nvSpPr>
          <p:cNvPr id="9" name="TextBox 8"/>
          <p:cNvSpPr txBox="1"/>
          <p:nvPr/>
        </p:nvSpPr>
        <p:spPr>
          <a:xfrm>
            <a:off x="4841484" y="1768145"/>
            <a:ext cx="356713" cy="461665"/>
          </a:xfrm>
          <a:prstGeom prst="rect">
            <a:avLst/>
          </a:prstGeom>
          <a:noFill/>
        </p:spPr>
        <p:txBody>
          <a:bodyPr wrap="none" rtlCol="0">
            <a:noAutofit/>
          </a:bodyPr>
          <a:lstStyle/>
          <a:p>
            <a:pPr algn="r"/>
            <a:endParaRPr lang="en-US" sz="2400" dirty="0">
              <a:solidFill>
                <a:srgbClr val="000000"/>
              </a:solidFill>
              <a:latin typeface="Chronicle Display Black" charset="0"/>
              <a:ea typeface="Chronicle Display Black" charset="0"/>
              <a:cs typeface="Chronicle Display Black" charset="0"/>
            </a:endParaRPr>
          </a:p>
        </p:txBody>
      </p:sp>
      <p:sp>
        <p:nvSpPr>
          <p:cNvPr id="10" name="TextBox 9"/>
          <p:cNvSpPr txBox="1"/>
          <p:nvPr/>
        </p:nvSpPr>
        <p:spPr>
          <a:xfrm>
            <a:off x="4830096" y="2561895"/>
            <a:ext cx="368101" cy="461665"/>
          </a:xfrm>
          <a:prstGeom prst="rect">
            <a:avLst/>
          </a:prstGeom>
          <a:noFill/>
        </p:spPr>
        <p:txBody>
          <a:bodyPr wrap="none" rtlCol="0">
            <a:noAutofit/>
          </a:bodyPr>
          <a:lstStyle/>
          <a:p>
            <a:pPr algn="r"/>
            <a:endParaRPr lang="en-US" sz="2400" dirty="0">
              <a:solidFill>
                <a:srgbClr val="000000"/>
              </a:solidFill>
              <a:latin typeface="Chronicle Display Black" charset="0"/>
              <a:ea typeface="Chronicle Display Black" charset="0"/>
              <a:cs typeface="Chronicle Display Black" charset="0"/>
            </a:endParaRPr>
          </a:p>
        </p:txBody>
      </p:sp>
      <p:sp>
        <p:nvSpPr>
          <p:cNvPr id="11" name="TextBox 10"/>
          <p:cNvSpPr txBox="1"/>
          <p:nvPr/>
        </p:nvSpPr>
        <p:spPr>
          <a:xfrm>
            <a:off x="5310995" y="1856096"/>
            <a:ext cx="2922436" cy="461665"/>
          </a:xfrm>
          <a:prstGeom prst="rect">
            <a:avLst/>
          </a:prstGeom>
          <a:noFill/>
        </p:spPr>
        <p:txBody>
          <a:bodyPr wrap="square" rtlCol="0">
            <a:noAutofit/>
          </a:bodyPr>
          <a:lstStyle/>
          <a:p>
            <a:pPr>
              <a:lnSpc>
                <a:spcPct val="85000"/>
              </a:lnSpc>
            </a:pPr>
            <a:r>
              <a:rPr lang="en-GB" b="1" dirty="0"/>
              <a:t>What is </a:t>
            </a:r>
            <a:r>
              <a:rPr lang="en-GB" b="1" dirty="0" err="1"/>
              <a:t>Deno</a:t>
            </a:r>
            <a:r>
              <a:rPr lang="en-GB" b="1" dirty="0"/>
              <a:t>?</a:t>
            </a:r>
            <a:endParaRPr lang="en-US" sz="2000" b="1" dirty="0">
              <a:solidFill>
                <a:srgbClr val="000000"/>
              </a:solidFill>
              <a:ea typeface="Chronicle Display Black" charset="0"/>
              <a:cs typeface="Chronicle Display Black" charset="0"/>
            </a:endParaRPr>
          </a:p>
        </p:txBody>
      </p:sp>
      <p:sp>
        <p:nvSpPr>
          <p:cNvPr id="12" name="TextBox 11"/>
          <p:cNvSpPr txBox="1"/>
          <p:nvPr/>
        </p:nvSpPr>
        <p:spPr>
          <a:xfrm>
            <a:off x="5310995" y="2649846"/>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Why </a:t>
            </a:r>
            <a:r>
              <a:rPr lang="en-US" sz="2000" b="1" dirty="0" err="1">
                <a:solidFill>
                  <a:srgbClr val="000000"/>
                </a:solidFill>
                <a:ea typeface="Chronicle Display Black" charset="0"/>
                <a:cs typeface="Chronicle Display Black" charset="0"/>
              </a:rPr>
              <a:t>Deno</a:t>
            </a:r>
            <a:r>
              <a:rPr lang="en-US" sz="2000" b="1" dirty="0">
                <a:solidFill>
                  <a:srgbClr val="000000"/>
                </a:solidFill>
                <a:ea typeface="Chronicle Display Black" charset="0"/>
                <a:cs typeface="Chronicle Display Black" charset="0"/>
              </a:rPr>
              <a:t>?</a:t>
            </a:r>
          </a:p>
        </p:txBody>
      </p:sp>
      <p:sp>
        <p:nvSpPr>
          <p:cNvPr id="13" name="TextBox 12"/>
          <p:cNvSpPr txBox="1"/>
          <p:nvPr/>
        </p:nvSpPr>
        <p:spPr>
          <a:xfrm>
            <a:off x="4830096" y="3403270"/>
            <a:ext cx="368101" cy="461665"/>
          </a:xfrm>
          <a:prstGeom prst="rect">
            <a:avLst/>
          </a:prstGeom>
          <a:noFill/>
        </p:spPr>
        <p:txBody>
          <a:bodyPr wrap="none" rtlCol="0">
            <a:noAutofit/>
          </a:bodyPr>
          <a:lstStyle/>
          <a:p>
            <a:pPr algn="r"/>
            <a:endParaRPr lang="en-US" sz="2400" dirty="0">
              <a:solidFill>
                <a:srgbClr val="000000"/>
              </a:solidFill>
              <a:latin typeface="Chronicle Display Black" charset="0"/>
              <a:ea typeface="Chronicle Display Black" charset="0"/>
              <a:cs typeface="Chronicle Display Black" charset="0"/>
            </a:endParaRPr>
          </a:p>
        </p:txBody>
      </p:sp>
      <p:sp>
        <p:nvSpPr>
          <p:cNvPr id="14" name="TextBox 13"/>
          <p:cNvSpPr txBox="1"/>
          <p:nvPr/>
        </p:nvSpPr>
        <p:spPr>
          <a:xfrm>
            <a:off x="5310995" y="3488806"/>
            <a:ext cx="2922436" cy="461665"/>
          </a:xfrm>
          <a:prstGeom prst="rect">
            <a:avLst/>
          </a:prstGeom>
          <a:noFill/>
        </p:spPr>
        <p:txBody>
          <a:bodyPr wrap="square" rtlCol="0">
            <a:noAutofit/>
          </a:bodyPr>
          <a:lstStyle/>
          <a:p>
            <a:pPr>
              <a:lnSpc>
                <a:spcPct val="85000"/>
              </a:lnSpc>
            </a:pPr>
            <a:r>
              <a:rPr lang="en-US" sz="2000" b="1" dirty="0" err="1">
                <a:solidFill>
                  <a:srgbClr val="000000"/>
                </a:solidFill>
                <a:ea typeface="Chronicle Display Black" charset="0"/>
                <a:cs typeface="Chronicle Display Black" charset="0"/>
              </a:rPr>
              <a:t>Deno</a:t>
            </a:r>
            <a:r>
              <a:rPr lang="en-US" sz="2000" b="1" dirty="0">
                <a:solidFill>
                  <a:srgbClr val="000000"/>
                </a:solidFill>
                <a:ea typeface="Chronicle Display Black" charset="0"/>
                <a:cs typeface="Chronicle Display Black" charset="0"/>
              </a:rPr>
              <a:t> Features</a:t>
            </a:r>
          </a:p>
        </p:txBody>
      </p:sp>
      <p:sp>
        <p:nvSpPr>
          <p:cNvPr id="15" name="TextBox 14"/>
          <p:cNvSpPr txBox="1"/>
          <p:nvPr/>
        </p:nvSpPr>
        <p:spPr>
          <a:xfrm>
            <a:off x="4830096" y="4212895"/>
            <a:ext cx="368101" cy="461665"/>
          </a:xfrm>
          <a:prstGeom prst="rect">
            <a:avLst/>
          </a:prstGeom>
          <a:noFill/>
        </p:spPr>
        <p:txBody>
          <a:bodyPr wrap="none" rtlCol="0">
            <a:noAutofit/>
          </a:bodyPr>
          <a:lstStyle/>
          <a:p>
            <a:pPr algn="r"/>
            <a:endParaRPr lang="en-US" sz="2400" dirty="0">
              <a:solidFill>
                <a:srgbClr val="000000"/>
              </a:solidFill>
              <a:latin typeface="Chronicle Display Black" charset="0"/>
              <a:ea typeface="Chronicle Display Black" charset="0"/>
              <a:cs typeface="Chronicle Display Black" charset="0"/>
            </a:endParaRPr>
          </a:p>
        </p:txBody>
      </p:sp>
      <p:sp>
        <p:nvSpPr>
          <p:cNvPr id="16" name="TextBox 15"/>
          <p:cNvSpPr txBox="1"/>
          <p:nvPr/>
        </p:nvSpPr>
        <p:spPr>
          <a:xfrm>
            <a:off x="5310995" y="4300846"/>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Live examples</a:t>
            </a:r>
          </a:p>
        </p:txBody>
      </p:sp>
      <p:sp>
        <p:nvSpPr>
          <p:cNvPr id="29" name="TextBox 28"/>
          <p:cNvSpPr txBox="1"/>
          <p:nvPr/>
        </p:nvSpPr>
        <p:spPr>
          <a:xfrm>
            <a:off x="4830096" y="5090760"/>
            <a:ext cx="368101" cy="461665"/>
          </a:xfrm>
          <a:prstGeom prst="rect">
            <a:avLst/>
          </a:prstGeom>
          <a:noFill/>
        </p:spPr>
        <p:txBody>
          <a:bodyPr wrap="none" rtlCol="0">
            <a:noAutofit/>
          </a:bodyPr>
          <a:lstStyle/>
          <a:p>
            <a:pPr algn="r"/>
            <a:endParaRPr lang="en-US" sz="2400" dirty="0">
              <a:solidFill>
                <a:srgbClr val="000000"/>
              </a:solidFill>
              <a:latin typeface="Chronicle Display Black" charset="0"/>
              <a:ea typeface="Chronicle Display Black" charset="0"/>
              <a:cs typeface="Chronicle Display Black" charset="0"/>
            </a:endParaRPr>
          </a:p>
        </p:txBody>
      </p:sp>
      <p:sp>
        <p:nvSpPr>
          <p:cNvPr id="30" name="TextBox 29"/>
          <p:cNvSpPr txBox="1"/>
          <p:nvPr/>
        </p:nvSpPr>
        <p:spPr>
          <a:xfrm>
            <a:off x="5310995" y="5178711"/>
            <a:ext cx="2922436" cy="461665"/>
          </a:xfrm>
          <a:prstGeom prst="rect">
            <a:avLst/>
          </a:prstGeom>
          <a:noFill/>
        </p:spPr>
        <p:txBody>
          <a:bodyPr wrap="square" rtlCol="0">
            <a:noAutofit/>
          </a:bodyPr>
          <a:lstStyle/>
          <a:p>
            <a:pPr>
              <a:lnSpc>
                <a:spcPct val="85000"/>
              </a:lnSpc>
            </a:pPr>
            <a:r>
              <a:rPr lang="en-US" sz="2000" b="1" dirty="0" err="1">
                <a:solidFill>
                  <a:srgbClr val="000000"/>
                </a:solidFill>
                <a:ea typeface="Chronicle Display Black" charset="0"/>
                <a:cs typeface="Chronicle Display Black" charset="0"/>
              </a:rPr>
              <a:t>WebSockets</a:t>
            </a:r>
            <a:r>
              <a:rPr lang="en-US" sz="2000" b="1" dirty="0">
                <a:solidFill>
                  <a:srgbClr val="000000"/>
                </a:solidFill>
                <a:ea typeface="Chronicle Display Black" charset="0"/>
                <a:cs typeface="Chronicle Display Black" charset="0"/>
              </a:rPr>
              <a:t> game</a:t>
            </a:r>
            <a:endParaRPr lang="en-US" sz="1200" spc="-50" dirty="0">
              <a:solidFill>
                <a:srgbClr val="000000"/>
              </a:solidFill>
              <a:cs typeface="Open Sans"/>
            </a:endParaRPr>
          </a:p>
        </p:txBody>
      </p:sp>
    </p:spTree>
    <p:extLst>
      <p:ext uri="{BB962C8B-B14F-4D97-AF65-F5344CB8AC3E}">
        <p14:creationId xmlns:p14="http://schemas.microsoft.com/office/powerpoint/2010/main" val="34265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8978145-6081-084D-B0CC-D6CD1CBB30FB}"/>
              </a:ext>
            </a:extLst>
          </p:cNvPr>
          <p:cNvSpPr>
            <a:spLocks noGrp="1"/>
          </p:cNvSpPr>
          <p:nvPr>
            <p:ph type="pic" sz="quarter" idx="11"/>
          </p:nvPr>
        </p:nvSpPr>
        <p:spPr/>
      </p:sp>
      <p:sp>
        <p:nvSpPr>
          <p:cNvPr id="8" name="Title 7"/>
          <p:cNvSpPr>
            <a:spLocks noGrp="1"/>
          </p:cNvSpPr>
          <p:nvPr>
            <p:ph type="title"/>
          </p:nvPr>
        </p:nvSpPr>
        <p:spPr>
          <a:xfrm>
            <a:off x="567266" y="5017274"/>
            <a:ext cx="4389120" cy="2137060"/>
          </a:xfrm>
        </p:spPr>
        <p:txBody>
          <a:bodyPr/>
          <a:lstStyle/>
          <a:p>
            <a:pPr>
              <a:lnSpc>
                <a:spcPct val="85000"/>
              </a:lnSpc>
            </a:pPr>
            <a:r>
              <a:rPr lang="en-GB" dirty="0"/>
              <a:t>What Is </a:t>
            </a:r>
            <a:r>
              <a:rPr lang="en-GB" dirty="0" err="1"/>
              <a:t>Deno</a:t>
            </a:r>
            <a:r>
              <a:rPr lang="en-GB" dirty="0"/>
              <a:t>?</a:t>
            </a:r>
            <a:endParaRPr lang="en-US" sz="4000" dirty="0">
              <a:solidFill>
                <a:srgbClr val="000000"/>
              </a:solidFill>
              <a:ea typeface="Chronicle Display Black" charset="0"/>
              <a:cs typeface="Chronicle Display Black" charset="0"/>
            </a:endParaRPr>
          </a:p>
        </p:txBody>
      </p:sp>
    </p:spTree>
    <p:extLst>
      <p:ext uri="{BB962C8B-B14F-4D97-AF65-F5344CB8AC3E}">
        <p14:creationId xmlns:p14="http://schemas.microsoft.com/office/powerpoint/2010/main" val="308392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a:t>
            </a:r>
            <a:r>
              <a:rPr lang="en-US" dirty="0" err="1"/>
              <a:t>Deno</a:t>
            </a:r>
            <a:r>
              <a:rPr lang="en-US" dirty="0"/>
              <a:t>?</a:t>
            </a:r>
          </a:p>
        </p:txBody>
      </p:sp>
      <p:sp>
        <p:nvSpPr>
          <p:cNvPr id="6" name="TextBox 5">
            <a:extLst>
              <a:ext uri="{FF2B5EF4-FFF2-40B4-BE49-F238E27FC236}">
                <a16:creationId xmlns:a16="http://schemas.microsoft.com/office/drawing/2014/main" id="{68D87A77-2B2F-5349-974C-9B0C9177AD5C}"/>
              </a:ext>
            </a:extLst>
          </p:cNvPr>
          <p:cNvSpPr txBox="1"/>
          <p:nvPr/>
        </p:nvSpPr>
        <p:spPr>
          <a:xfrm>
            <a:off x="914400" y="1828800"/>
            <a:ext cx="8274205" cy="3139321"/>
          </a:xfrm>
          <a:prstGeom prst="rect">
            <a:avLst/>
          </a:prstGeom>
          <a:noFill/>
        </p:spPr>
        <p:txBody>
          <a:bodyPr wrap="square" rtlCol="0">
            <a:spAutoFit/>
          </a:bodyPr>
          <a:lstStyle/>
          <a:p>
            <a:pPr marL="285750" indent="-285750">
              <a:buFont typeface="Arial" panose="020B0604020202020204" pitchFamily="34" charset="0"/>
              <a:buChar char="•"/>
            </a:pPr>
            <a:r>
              <a:rPr lang="en-GB" b="1" dirty="0" err="1"/>
              <a:t>Deno</a:t>
            </a:r>
            <a:r>
              <a:rPr lang="en-GB" dirty="0"/>
              <a:t> is a brand new </a:t>
            </a:r>
            <a:r>
              <a:rPr lang="en-GB" b="1" dirty="0"/>
              <a:t>JavaScript/TypeScript</a:t>
            </a:r>
            <a:r>
              <a:rPr lang="en-GB" dirty="0"/>
              <a:t> </a:t>
            </a:r>
            <a:r>
              <a:rPr lang="en-GB" b="1" dirty="0"/>
              <a:t>runtime</a:t>
            </a:r>
            <a:r>
              <a:rPr lang="en-GB" dirty="0"/>
              <a:t> for the backend. It was created by the same person, </a:t>
            </a:r>
            <a:r>
              <a:rPr lang="en-GB" b="1" dirty="0"/>
              <a:t>Ryan Dahl,</a:t>
            </a:r>
            <a:r>
              <a:rPr lang="en-GB" dirty="0"/>
              <a:t> who is also the creator of </a:t>
            </a:r>
            <a:r>
              <a:rPr lang="en-GB" b="1" dirty="0"/>
              <a:t>Node.js</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2018 he gave </a:t>
            </a:r>
            <a:r>
              <a:rPr lang="en-GB" b="1" dirty="0"/>
              <a:t>The 10 Things I Regret About Node.js </a:t>
            </a:r>
            <a:r>
              <a:rPr lang="en-GB" dirty="0"/>
              <a:t>talk at Berlin</a:t>
            </a:r>
            <a:r>
              <a:rPr lang="en-GB" b="1" dirty="0"/>
              <a:t>, </a:t>
            </a:r>
            <a:r>
              <a:rPr lang="en-GB" dirty="0"/>
              <a:t>where he announced </a:t>
            </a:r>
            <a:r>
              <a:rPr lang="en-GB" dirty="0" err="1"/>
              <a:t>Deno</a:t>
            </a:r>
            <a:r>
              <a:rPr lang="en-GB" dirty="0"/>
              <a:t> – A new </a:t>
            </a:r>
            <a:r>
              <a:rPr lang="en-GB" b="1" dirty="0"/>
              <a:t>JavaScript</a:t>
            </a:r>
            <a:r>
              <a:rPr lang="en-GB" dirty="0"/>
              <a:t> &amp; </a:t>
            </a:r>
            <a:r>
              <a:rPr lang="en-GB" b="1" dirty="0"/>
              <a:t>TypeScript runtime</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While both </a:t>
            </a:r>
            <a:r>
              <a:rPr lang="en-GB" b="1" dirty="0"/>
              <a:t>Node</a:t>
            </a:r>
            <a:r>
              <a:rPr lang="en-GB" dirty="0"/>
              <a:t> and </a:t>
            </a:r>
            <a:r>
              <a:rPr lang="en-GB" b="1" dirty="0" err="1"/>
              <a:t>Deno</a:t>
            </a:r>
            <a:r>
              <a:rPr lang="en-GB" dirty="0"/>
              <a:t> are based on the same </a:t>
            </a:r>
            <a:r>
              <a:rPr lang="en-GB" b="1" dirty="0"/>
              <a:t>V8 Engine</a:t>
            </a:r>
            <a:r>
              <a:rPr lang="en-GB" dirty="0"/>
              <a:t>, Node was written in </a:t>
            </a:r>
            <a:r>
              <a:rPr lang="en-GB" b="1" dirty="0"/>
              <a:t>C++</a:t>
            </a:r>
            <a:r>
              <a:rPr lang="en-GB" dirty="0"/>
              <a:t> and </a:t>
            </a:r>
            <a:r>
              <a:rPr lang="en-GB" b="1" dirty="0" err="1"/>
              <a:t>Deno</a:t>
            </a:r>
            <a:r>
              <a:rPr lang="en-GB" dirty="0"/>
              <a:t> in </a:t>
            </a:r>
            <a:r>
              <a:rPr lang="en-GB" b="1" dirty="0"/>
              <a:t>Rust – </a:t>
            </a:r>
            <a:r>
              <a:rPr lang="en-GB" dirty="0"/>
              <a:t>a language that offers similar performance as C++ does, but with a special emphasis on security, memory access errors, buffer overflows, etc</a:t>
            </a:r>
            <a:endParaRPr lang="en-RO" dirty="0"/>
          </a:p>
          <a:p>
            <a:endParaRPr lang="en-RO" dirty="0"/>
          </a:p>
          <a:p>
            <a:endParaRPr lang="en-GB" dirty="0"/>
          </a:p>
        </p:txBody>
      </p:sp>
    </p:spTree>
    <p:extLst>
      <p:ext uri="{BB962C8B-B14F-4D97-AF65-F5344CB8AC3E}">
        <p14:creationId xmlns:p14="http://schemas.microsoft.com/office/powerpoint/2010/main" val="129823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C09D-2BC4-6344-A851-9F63A2A22AB4}"/>
              </a:ext>
            </a:extLst>
          </p:cNvPr>
          <p:cNvSpPr>
            <a:spLocks noGrp="1"/>
          </p:cNvSpPr>
          <p:nvPr>
            <p:ph type="title"/>
          </p:nvPr>
        </p:nvSpPr>
        <p:spPr/>
        <p:txBody>
          <a:bodyPr/>
          <a:lstStyle/>
          <a:p>
            <a:r>
              <a:rPr lang="en-RO" dirty="0"/>
              <a:t>Node vs Deno</a:t>
            </a:r>
          </a:p>
        </p:txBody>
      </p:sp>
      <p:sp>
        <p:nvSpPr>
          <p:cNvPr id="3" name="Text Placeholder 2">
            <a:extLst>
              <a:ext uri="{FF2B5EF4-FFF2-40B4-BE49-F238E27FC236}">
                <a16:creationId xmlns:a16="http://schemas.microsoft.com/office/drawing/2014/main" id="{F866D823-E140-8E4B-8E73-03AFB0B62711}"/>
              </a:ext>
            </a:extLst>
          </p:cNvPr>
          <p:cNvSpPr>
            <a:spLocks noGrp="1"/>
          </p:cNvSpPr>
          <p:nvPr>
            <p:ph type="body" sz="quarter" idx="14"/>
          </p:nvPr>
        </p:nvSpPr>
        <p:spPr/>
        <p:txBody>
          <a:bodyPr/>
          <a:lstStyle/>
          <a:p>
            <a:endParaRPr lang="en-RO"/>
          </a:p>
        </p:txBody>
      </p:sp>
      <p:sp>
        <p:nvSpPr>
          <p:cNvPr id="4" name="Text Placeholder 3">
            <a:extLst>
              <a:ext uri="{FF2B5EF4-FFF2-40B4-BE49-F238E27FC236}">
                <a16:creationId xmlns:a16="http://schemas.microsoft.com/office/drawing/2014/main" id="{62016C6D-3B45-3741-940F-8EF5066FD028}"/>
              </a:ext>
            </a:extLst>
          </p:cNvPr>
          <p:cNvSpPr>
            <a:spLocks noGrp="1"/>
          </p:cNvSpPr>
          <p:nvPr>
            <p:ph type="body" sz="quarter" idx="15"/>
          </p:nvPr>
        </p:nvSpPr>
        <p:spPr/>
        <p:txBody>
          <a:bodyPr/>
          <a:lstStyle/>
          <a:p>
            <a:endParaRPr lang="en-RO"/>
          </a:p>
        </p:txBody>
      </p:sp>
      <p:pic>
        <p:nvPicPr>
          <p:cNvPr id="6" name="Picture 5" descr="A screenshot of a cell phone&#10;&#10;Description automatically generated">
            <a:extLst>
              <a:ext uri="{FF2B5EF4-FFF2-40B4-BE49-F238E27FC236}">
                <a16:creationId xmlns:a16="http://schemas.microsoft.com/office/drawing/2014/main" id="{4EB869C0-19E2-6C4C-9CFC-221684C8D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983" y="2048256"/>
            <a:ext cx="8547100" cy="4114800"/>
          </a:xfrm>
          <a:prstGeom prst="rect">
            <a:avLst/>
          </a:prstGeom>
        </p:spPr>
      </p:pic>
    </p:spTree>
    <p:extLst>
      <p:ext uri="{BB962C8B-B14F-4D97-AF65-F5344CB8AC3E}">
        <p14:creationId xmlns:p14="http://schemas.microsoft.com/office/powerpoint/2010/main" val="142092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9214-5368-EB42-8419-DD33F4939C15}"/>
              </a:ext>
            </a:extLst>
          </p:cNvPr>
          <p:cNvSpPr>
            <a:spLocks noGrp="1"/>
          </p:cNvSpPr>
          <p:nvPr>
            <p:ph type="title"/>
          </p:nvPr>
        </p:nvSpPr>
        <p:spPr/>
        <p:txBody>
          <a:bodyPr/>
          <a:lstStyle/>
          <a:p>
            <a:r>
              <a:rPr lang="en-RO" dirty="0"/>
              <a:t>Fun fact</a:t>
            </a:r>
          </a:p>
        </p:txBody>
      </p:sp>
      <p:sp>
        <p:nvSpPr>
          <p:cNvPr id="4" name="Text Placeholder 3">
            <a:extLst>
              <a:ext uri="{FF2B5EF4-FFF2-40B4-BE49-F238E27FC236}">
                <a16:creationId xmlns:a16="http://schemas.microsoft.com/office/drawing/2014/main" id="{0FA11860-4997-6248-B7CC-D106B5746978}"/>
              </a:ext>
            </a:extLst>
          </p:cNvPr>
          <p:cNvSpPr>
            <a:spLocks noGrp="1"/>
          </p:cNvSpPr>
          <p:nvPr>
            <p:ph type="body" sz="quarter" idx="15"/>
          </p:nvPr>
        </p:nvSpPr>
        <p:spPr/>
        <p:txBody>
          <a:bodyPr/>
          <a:lstStyle/>
          <a:p>
            <a:endParaRPr lang="en-RO"/>
          </a:p>
        </p:txBody>
      </p:sp>
      <p:sp>
        <p:nvSpPr>
          <p:cNvPr id="5" name="TextBox 4">
            <a:extLst>
              <a:ext uri="{FF2B5EF4-FFF2-40B4-BE49-F238E27FC236}">
                <a16:creationId xmlns:a16="http://schemas.microsoft.com/office/drawing/2014/main" id="{79D26355-9D56-BE4D-A6F9-88FA1617A46C}"/>
              </a:ext>
            </a:extLst>
          </p:cNvPr>
          <p:cNvSpPr txBox="1"/>
          <p:nvPr/>
        </p:nvSpPr>
        <p:spPr>
          <a:xfrm>
            <a:off x="809897" y="1369307"/>
            <a:ext cx="6132448" cy="523220"/>
          </a:xfrm>
          <a:prstGeom prst="rect">
            <a:avLst/>
          </a:prstGeom>
          <a:noFill/>
        </p:spPr>
        <p:txBody>
          <a:bodyPr wrap="none" rtlCol="0">
            <a:spAutoFit/>
          </a:bodyPr>
          <a:lstStyle/>
          <a:p>
            <a:r>
              <a:rPr lang="en-RO" sz="2800" dirty="0"/>
              <a:t>”Deno” is actually an anagram of ”Node”</a:t>
            </a:r>
          </a:p>
        </p:txBody>
      </p:sp>
      <p:sp>
        <p:nvSpPr>
          <p:cNvPr id="6" name="TextBox 5">
            <a:extLst>
              <a:ext uri="{FF2B5EF4-FFF2-40B4-BE49-F238E27FC236}">
                <a16:creationId xmlns:a16="http://schemas.microsoft.com/office/drawing/2014/main" id="{C34399B9-0037-C245-BB5B-99596346A7FB}"/>
              </a:ext>
            </a:extLst>
          </p:cNvPr>
          <p:cNvSpPr txBox="1"/>
          <p:nvPr/>
        </p:nvSpPr>
        <p:spPr>
          <a:xfrm>
            <a:off x="809897" y="3206048"/>
            <a:ext cx="9277476" cy="523220"/>
          </a:xfrm>
          <a:prstGeom prst="rect">
            <a:avLst/>
          </a:prstGeom>
          <a:noFill/>
        </p:spPr>
        <p:txBody>
          <a:bodyPr wrap="none" rtlCol="0">
            <a:spAutoFit/>
          </a:bodyPr>
          <a:lstStyle/>
          <a:p>
            <a:r>
              <a:rPr lang="en-RO" sz="2800" dirty="0"/>
              <a:t>Probably the last JS runtime from Ryan will be called… “Done”?</a:t>
            </a:r>
          </a:p>
        </p:txBody>
      </p:sp>
      <p:sp>
        <p:nvSpPr>
          <p:cNvPr id="7" name="Title 1">
            <a:extLst>
              <a:ext uri="{FF2B5EF4-FFF2-40B4-BE49-F238E27FC236}">
                <a16:creationId xmlns:a16="http://schemas.microsoft.com/office/drawing/2014/main" id="{788482BA-9FA0-EB4E-9D6A-BFE707CBB0F2}"/>
              </a:ext>
            </a:extLst>
          </p:cNvPr>
          <p:cNvSpPr txBox="1">
            <a:spLocks/>
          </p:cNvSpPr>
          <p:nvPr/>
        </p:nvSpPr>
        <p:spPr>
          <a:xfrm>
            <a:off x="914400" y="2534373"/>
            <a:ext cx="1036320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r>
              <a:rPr lang="en-RO" dirty="0"/>
              <a:t>Personal Wild guess</a:t>
            </a:r>
          </a:p>
        </p:txBody>
      </p:sp>
    </p:spTree>
    <p:extLst>
      <p:ext uri="{BB962C8B-B14F-4D97-AF65-F5344CB8AC3E}">
        <p14:creationId xmlns:p14="http://schemas.microsoft.com/office/powerpoint/2010/main" val="365671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4400" y="4250042"/>
            <a:ext cx="4389120" cy="2607958"/>
          </a:xfrm>
        </p:spPr>
        <p:txBody>
          <a:bodyPr/>
          <a:lstStyle/>
          <a:p>
            <a:pPr>
              <a:lnSpc>
                <a:spcPct val="85000"/>
              </a:lnSpc>
            </a:pPr>
            <a:r>
              <a:rPr lang="en-GB" dirty="0"/>
              <a:t>Why the need of </a:t>
            </a:r>
            <a:r>
              <a:rPr lang="en-GB" dirty="0" err="1"/>
              <a:t>Deno</a:t>
            </a:r>
            <a:r>
              <a:rPr lang="en-GB" dirty="0"/>
              <a:t>?</a:t>
            </a:r>
            <a:endParaRPr lang="en-US" sz="4000" dirty="0">
              <a:solidFill>
                <a:srgbClr val="000000"/>
              </a:solidFill>
              <a:ea typeface="Chronicle Display Black" charset="0"/>
              <a:cs typeface="Chronicle Display Black" charset="0"/>
            </a:endParaRPr>
          </a:p>
        </p:txBody>
      </p:sp>
      <p:sp>
        <p:nvSpPr>
          <p:cNvPr id="5" name="Text Placeholder 4"/>
          <p:cNvSpPr>
            <a:spLocks noGrp="1"/>
          </p:cNvSpPr>
          <p:nvPr>
            <p:ph type="body" sz="quarter" idx="10"/>
          </p:nvPr>
        </p:nvSpPr>
        <p:spPr/>
        <p:txBody>
          <a:bodyPr/>
          <a:lstStyle/>
          <a:p>
            <a:r>
              <a:rPr lang="en-US" dirty="0"/>
              <a:t>Node.js pain points</a:t>
            </a:r>
          </a:p>
        </p:txBody>
      </p:sp>
      <p:sp>
        <p:nvSpPr>
          <p:cNvPr id="3" name="Picture Placeholder 2">
            <a:extLst>
              <a:ext uri="{FF2B5EF4-FFF2-40B4-BE49-F238E27FC236}">
                <a16:creationId xmlns:a16="http://schemas.microsoft.com/office/drawing/2014/main" id="{D36D851A-032E-074B-B1D0-24444E74E004}"/>
              </a:ext>
            </a:extLst>
          </p:cNvPr>
          <p:cNvSpPr>
            <a:spLocks noGrp="1"/>
          </p:cNvSpPr>
          <p:nvPr>
            <p:ph type="pic" sz="quarter" idx="11"/>
          </p:nvPr>
        </p:nvSpPr>
        <p:spPr/>
      </p:sp>
      <p:pic>
        <p:nvPicPr>
          <p:cNvPr id="9" name="Picture 8">
            <a:extLst>
              <a:ext uri="{FF2B5EF4-FFF2-40B4-BE49-F238E27FC236}">
                <a16:creationId xmlns:a16="http://schemas.microsoft.com/office/drawing/2014/main" id="{D1E4BE37-2E14-D048-B351-BF9083A94F36}"/>
              </a:ext>
            </a:extLst>
          </p:cNvPr>
          <p:cNvPicPr>
            <a:picLocks noChangeAspect="1"/>
          </p:cNvPicPr>
          <p:nvPr/>
        </p:nvPicPr>
        <p:blipFill>
          <a:blip r:embed="rId2"/>
          <a:stretch>
            <a:fillRect/>
          </a:stretch>
        </p:blipFill>
        <p:spPr>
          <a:xfrm>
            <a:off x="6094021" y="634999"/>
            <a:ext cx="5588000" cy="5588000"/>
          </a:xfrm>
          <a:prstGeom prst="rect">
            <a:avLst/>
          </a:prstGeom>
        </p:spPr>
      </p:pic>
    </p:spTree>
    <p:extLst>
      <p:ext uri="{BB962C8B-B14F-4D97-AF65-F5344CB8AC3E}">
        <p14:creationId xmlns:p14="http://schemas.microsoft.com/office/powerpoint/2010/main" val="213893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a:t>
            </a:r>
            <a:r>
              <a:rPr lang="en-US" dirty="0" err="1"/>
              <a:t>Deno</a:t>
            </a:r>
            <a:r>
              <a:rPr lang="en-US" dirty="0"/>
              <a:t>? </a:t>
            </a:r>
          </a:p>
        </p:txBody>
      </p:sp>
      <p:sp>
        <p:nvSpPr>
          <p:cNvPr id="2" name="TextBox 1">
            <a:extLst>
              <a:ext uri="{FF2B5EF4-FFF2-40B4-BE49-F238E27FC236}">
                <a16:creationId xmlns:a16="http://schemas.microsoft.com/office/drawing/2014/main" id="{1004309F-DFD5-0B43-9DF1-B6A8DE52287C}"/>
              </a:ext>
            </a:extLst>
          </p:cNvPr>
          <p:cNvSpPr txBox="1"/>
          <p:nvPr/>
        </p:nvSpPr>
        <p:spPr>
          <a:xfrm>
            <a:off x="914400" y="1567543"/>
            <a:ext cx="7037439" cy="400110"/>
          </a:xfrm>
          <a:prstGeom prst="rect">
            <a:avLst/>
          </a:prstGeom>
          <a:noFill/>
        </p:spPr>
        <p:txBody>
          <a:bodyPr wrap="none" rtlCol="0">
            <a:spAutoFit/>
          </a:bodyPr>
          <a:lstStyle/>
          <a:p>
            <a:r>
              <a:rPr lang="en-RO" sz="2000" dirty="0"/>
              <a:t>According to Dahl, Node.js suffers from three major design issues:</a:t>
            </a:r>
          </a:p>
        </p:txBody>
      </p:sp>
      <p:sp>
        <p:nvSpPr>
          <p:cNvPr id="3" name="TextBox 2">
            <a:extLst>
              <a:ext uri="{FF2B5EF4-FFF2-40B4-BE49-F238E27FC236}">
                <a16:creationId xmlns:a16="http://schemas.microsoft.com/office/drawing/2014/main" id="{59EA9E55-C63E-524F-9218-844BA65A7307}"/>
              </a:ext>
            </a:extLst>
          </p:cNvPr>
          <p:cNvSpPr txBox="1"/>
          <p:nvPr/>
        </p:nvSpPr>
        <p:spPr>
          <a:xfrm>
            <a:off x="914400" y="2258035"/>
            <a:ext cx="5808834" cy="1354217"/>
          </a:xfrm>
          <a:prstGeom prst="rect">
            <a:avLst/>
          </a:prstGeom>
          <a:noFill/>
        </p:spPr>
        <p:txBody>
          <a:bodyPr wrap="none" rtlCol="0">
            <a:spAutoFit/>
          </a:bodyPr>
          <a:lstStyle/>
          <a:p>
            <a:pPr marL="285750" indent="-285750">
              <a:buFont typeface="Arial" panose="020B0604020202020204" pitchFamily="34" charset="0"/>
              <a:buChar char="•"/>
            </a:pPr>
            <a:r>
              <a:rPr lang="en-GB" dirty="0"/>
              <a:t>A</a:t>
            </a:r>
            <a:r>
              <a:rPr lang="en-RO" dirty="0"/>
              <a:t> poorly </a:t>
            </a:r>
            <a:r>
              <a:rPr lang="en-RO" sz="1600" dirty="0"/>
              <a:t>designed module system, with centralized distribution</a:t>
            </a:r>
          </a:p>
          <a:p>
            <a:pPr marL="285750" indent="-285750">
              <a:buFont typeface="Arial" panose="020B0604020202020204" pitchFamily="34" charset="0"/>
              <a:buChar char="•"/>
            </a:pPr>
            <a:endParaRPr lang="en-RO" sz="1600" dirty="0"/>
          </a:p>
          <a:p>
            <a:pPr marL="285750" indent="-285750">
              <a:buFont typeface="Arial" panose="020B0604020202020204" pitchFamily="34" charset="0"/>
              <a:buChar char="•"/>
            </a:pPr>
            <a:r>
              <a:rPr lang="en-RO" sz="1600" dirty="0"/>
              <a:t>Lots of legacy APIs that must be supported</a:t>
            </a:r>
          </a:p>
          <a:p>
            <a:pPr marL="285750" indent="-285750">
              <a:buFont typeface="Arial" panose="020B0604020202020204" pitchFamily="34" charset="0"/>
              <a:buChar char="•"/>
            </a:pPr>
            <a:endParaRPr lang="en-RO" sz="1600" dirty="0"/>
          </a:p>
          <a:p>
            <a:pPr marL="285750" indent="-285750">
              <a:buFont typeface="Arial" panose="020B0604020202020204" pitchFamily="34" charset="0"/>
              <a:buChar char="•"/>
            </a:pPr>
            <a:r>
              <a:rPr lang="en-RO" sz="1600" dirty="0"/>
              <a:t>A lack of security</a:t>
            </a:r>
          </a:p>
        </p:txBody>
      </p:sp>
    </p:spTree>
    <p:extLst>
      <p:ext uri="{BB962C8B-B14F-4D97-AF65-F5344CB8AC3E}">
        <p14:creationId xmlns:p14="http://schemas.microsoft.com/office/powerpoint/2010/main" val="48734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a:xfrm>
            <a:off x="914400" y="804672"/>
            <a:ext cx="3347390" cy="1024128"/>
          </a:xfrm>
        </p:spPr>
        <p:txBody>
          <a:bodyPr/>
          <a:lstStyle/>
          <a:p>
            <a:r>
              <a:rPr lang="en-US" dirty="0" err="1"/>
              <a:t>Deno</a:t>
            </a:r>
            <a:r>
              <a:rPr lang="en-US" dirty="0"/>
              <a:t> modules</a:t>
            </a:r>
          </a:p>
        </p:txBody>
      </p:sp>
      <p:sp>
        <p:nvSpPr>
          <p:cNvPr id="41" name="Text Placeholder 2"/>
          <p:cNvSpPr>
            <a:spLocks noGrp="1"/>
          </p:cNvSpPr>
          <p:nvPr>
            <p:ph type="body" sz="quarter" idx="16"/>
          </p:nvPr>
        </p:nvSpPr>
        <p:spPr>
          <a:xfrm>
            <a:off x="914400" y="1828800"/>
            <a:ext cx="7015812" cy="4224528"/>
          </a:xfrm>
        </p:spPr>
        <p:txBody>
          <a:bodyPr/>
          <a:lstStyle/>
          <a:p>
            <a:pPr marL="285750" indent="-285750">
              <a:buFont typeface="Arial" panose="020B0604020202020204" pitchFamily="34" charset="0"/>
              <a:buChar char="•"/>
            </a:pPr>
            <a:r>
              <a:rPr lang="en-GB" sz="1800" dirty="0"/>
              <a:t>In Node.js you load </a:t>
            </a:r>
            <a:r>
              <a:rPr lang="en-GB" sz="1800" dirty="0" err="1"/>
              <a:t>CommonJS</a:t>
            </a:r>
            <a:r>
              <a:rPr lang="en-GB" sz="1800" dirty="0"/>
              <a:t> modules, taken from </a:t>
            </a:r>
            <a:r>
              <a:rPr lang="en-GB" sz="1800" dirty="0" err="1"/>
              <a:t>npmjs.com</a:t>
            </a:r>
            <a:r>
              <a:rPr lang="en-GB" sz="1800" dirty="0"/>
              <a:t>, using the require keyword.</a:t>
            </a:r>
          </a:p>
          <a:p>
            <a:pPr marL="285750" indent="-285750">
              <a:buFont typeface="Arial" panose="020B0604020202020204" pitchFamily="34" charset="0"/>
              <a:buChar char="•"/>
            </a:pPr>
            <a:r>
              <a:rPr lang="en-US" sz="1800" dirty="0"/>
              <a:t>In </a:t>
            </a:r>
            <a:r>
              <a:rPr lang="en-US" sz="1800" dirty="0" err="1"/>
              <a:t>Deno</a:t>
            </a:r>
            <a:r>
              <a:rPr lang="en-US" sz="1800" dirty="0"/>
              <a:t>, you load ES modules using the import keyword by specifying the </a:t>
            </a:r>
            <a:r>
              <a:rPr lang="en-US" sz="1800" dirty="0" err="1"/>
              <a:t>url</a:t>
            </a:r>
            <a:r>
              <a:rPr lang="en-US" sz="1800" dirty="0"/>
              <a:t>: import * as log from </a:t>
            </a:r>
            <a:r>
              <a:rPr lang="en-US" sz="1800" dirty="0">
                <a:hlinkClick r:id="rId2"/>
              </a:rPr>
              <a:t>“https://deno.land/std/log/mod.ts</a:t>
            </a:r>
            <a:r>
              <a:rPr lang="en-US" sz="1800" dirty="0"/>
              <a:t>”</a:t>
            </a:r>
            <a:endParaRPr lang="en-GB" sz="1800" dirty="0"/>
          </a:p>
          <a:p>
            <a:pPr marL="285750" indent="-285750">
              <a:buFont typeface="Arial" panose="020B0604020202020204" pitchFamily="34" charset="0"/>
              <a:buChar char="•"/>
            </a:pPr>
            <a:r>
              <a:rPr lang="en-GB" sz="1800" dirty="0" err="1"/>
              <a:t>Deno</a:t>
            </a:r>
            <a:r>
              <a:rPr lang="en-GB" sz="1800" dirty="0"/>
              <a:t> modules can be hosted anywhere. Modules are always cached and compiled locally. Therefore you should be able to run </a:t>
            </a:r>
            <a:r>
              <a:rPr lang="en-GB" sz="1800" dirty="0" err="1"/>
              <a:t>Deno</a:t>
            </a:r>
            <a:r>
              <a:rPr lang="en-GB" sz="1800" dirty="0"/>
              <a:t> programs that are already on your laptop, as long as all the imports have been resolved once, even if you are offline.</a:t>
            </a:r>
          </a:p>
          <a:p>
            <a:pPr marL="285750" indent="-285750">
              <a:buFont typeface="Arial" panose="020B0604020202020204" pitchFamily="34" charset="0"/>
              <a:buChar char="•"/>
            </a:pPr>
            <a:r>
              <a:rPr lang="en-GB" sz="1800" dirty="0" err="1"/>
              <a:t>Deno</a:t>
            </a:r>
            <a:r>
              <a:rPr lang="en-GB" sz="1800" dirty="0"/>
              <a:t> does have a centralized collection of standard modules with no external dependencies. The </a:t>
            </a:r>
            <a:r>
              <a:rPr lang="en-GB" sz="1800" dirty="0" err="1"/>
              <a:t>deno_std</a:t>
            </a:r>
            <a:r>
              <a:rPr lang="en-GB" sz="1800" dirty="0"/>
              <a:t> is a loose part of Go’s standard library.</a:t>
            </a:r>
          </a:p>
          <a:p>
            <a:endParaRPr lang="en-GB" sz="1800" dirty="0"/>
          </a:p>
          <a:p>
            <a:endParaRPr lang="en-GB" sz="1800" dirty="0"/>
          </a:p>
        </p:txBody>
      </p:sp>
    </p:spTree>
    <p:extLst>
      <p:ext uri="{BB962C8B-B14F-4D97-AF65-F5344CB8AC3E}">
        <p14:creationId xmlns:p14="http://schemas.microsoft.com/office/powerpoint/2010/main" val="1052970322"/>
      </p:ext>
    </p:extLst>
  </p:cSld>
  <p:clrMapOvr>
    <a:masterClrMapping/>
  </p:clrMapOvr>
</p:sld>
</file>

<file path=ppt/theme/theme1.xml><?xml version="1.0" encoding="utf-8"?>
<a:theme xmlns:a="http://schemas.openxmlformats.org/drawingml/2006/main" name="DD Template Jan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FEF94515-3BAE-4235-BCE1-1ABB924272E1}" vid="{9ADB99F9-2657-4FDE-A3D6-9C31E63763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07565DC5C9294C8A604B8DAC476746" ma:contentTypeVersion="6" ma:contentTypeDescription="Create a new document." ma:contentTypeScope="" ma:versionID="c97878d219b147d55da6dcf057f28fd2">
  <xsd:schema xmlns:xsd="http://www.w3.org/2001/XMLSchema" xmlns:xs="http://www.w3.org/2001/XMLSchema" xmlns:p="http://schemas.microsoft.com/office/2006/metadata/properties" xmlns:ns2="28c7611f-593e-4d6c-9ae4-74253143d56a" targetNamespace="http://schemas.microsoft.com/office/2006/metadata/properties" ma:root="true" ma:fieldsID="a21cb9978b4e581a4152aa4358f57e15" ns2:_="">
    <xsd:import namespace="28c7611f-593e-4d6c-9ae4-74253143d5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7611f-593e-4d6c-9ae4-74253143d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3289E9-914E-4973-BD68-B4AE563FF601}">
  <ds:schemaRefs>
    <ds:schemaRef ds:uri="http://schemas.microsoft.com/sharepoint/v3/contenttype/forms"/>
  </ds:schemaRefs>
</ds:datastoreItem>
</file>

<file path=customXml/itemProps2.xml><?xml version="1.0" encoding="utf-8"?>
<ds:datastoreItem xmlns:ds="http://schemas.openxmlformats.org/officeDocument/2006/customXml" ds:itemID="{2DE3A1B6-05E9-4C78-AFA4-D86EC54658AA}">
  <ds:schemaRefs>
    <ds:schemaRef ds:uri="http://purl.org/dc/dcmitype/"/>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28c7611f-593e-4d6c-9ae4-74253143d56a"/>
  </ds:schemaRefs>
</ds:datastoreItem>
</file>

<file path=customXml/itemProps3.xml><?xml version="1.0" encoding="utf-8"?>
<ds:datastoreItem xmlns:ds="http://schemas.openxmlformats.org/officeDocument/2006/customXml" ds:itemID="{12D66DA7-9FBC-4E46-BB10-2C1AAE3FC5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7611f-593e-4d6c-9ae4-74253143d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DD Template Jan 2018 16x9</Template>
  <TotalTime>1167</TotalTime>
  <Words>743</Words>
  <Application>Microsoft Macintosh PowerPoint</Application>
  <PresentationFormat>Widescreen</PresentationFormat>
  <Paragraphs>90</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Chronicle Display Black</vt:lpstr>
      <vt:lpstr>Open Sans</vt:lpstr>
      <vt:lpstr>DD Template Jan 2018 16x9</vt:lpstr>
      <vt:lpstr>Deno</vt:lpstr>
      <vt:lpstr>Section Overview</vt:lpstr>
      <vt:lpstr>What Is Deno?</vt:lpstr>
      <vt:lpstr>What Is Deno?</vt:lpstr>
      <vt:lpstr>Node vs Deno</vt:lpstr>
      <vt:lpstr>Fun fact</vt:lpstr>
      <vt:lpstr>Why the need of Deno?</vt:lpstr>
      <vt:lpstr>Why Deno? </vt:lpstr>
      <vt:lpstr>Deno modules</vt:lpstr>
      <vt:lpstr>Deno secure execution</vt:lpstr>
      <vt:lpstr>Deno features</vt:lpstr>
      <vt:lpstr>Deno Features</vt:lpstr>
      <vt:lpstr>Deno Features: Security</vt:lpstr>
      <vt:lpstr>Deno Features: Decentralized packages…or not!?</vt:lpstr>
      <vt:lpstr>Deno Features: Standard Library</vt:lpstr>
      <vt:lpstr>Deno Features: Built In Testing</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Atomic Design Methodology</dc:title>
  <dc:creator>Dumitru, Andrei</dc:creator>
  <cp:lastModifiedBy>Valentin-Mihai Ovidenie (Contractor)</cp:lastModifiedBy>
  <cp:revision>29</cp:revision>
  <cp:lastPrinted>2016-05-03T17:15:39Z</cp:lastPrinted>
  <dcterms:created xsi:type="dcterms:W3CDTF">2020-05-02T13:55:05Z</dcterms:created>
  <dcterms:modified xsi:type="dcterms:W3CDTF">2020-06-19T15:25:57Z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0x0101005A07565DC5C9294C8A604B8DAC476746</vt:lpwstr>
  </property>
</Properties>
</file>